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autoCompressPictures="0">
  <p:sldMasterIdLst>
    <p:sldMasterId id="2147483648" r:id="rId1"/>
  </p:sldMasterIdLst>
  <p:notesMasterIdLst>
    <p:notesMasterId r:id="rId61"/>
  </p:notesMasterIdLst>
  <p:handoutMasterIdLst>
    <p:handoutMasterId r:id="rId62"/>
  </p:handoutMasterIdLst>
  <p:sldIdLst>
    <p:sldId id="3936" r:id="rId2"/>
    <p:sldId id="840" r:id="rId3"/>
    <p:sldId id="841" r:id="rId4"/>
    <p:sldId id="842" r:id="rId5"/>
    <p:sldId id="843" r:id="rId6"/>
    <p:sldId id="844" r:id="rId7"/>
    <p:sldId id="3939" r:id="rId8"/>
    <p:sldId id="845" r:id="rId9"/>
    <p:sldId id="1465" r:id="rId10"/>
    <p:sldId id="1466" r:id="rId11"/>
    <p:sldId id="1467" r:id="rId12"/>
    <p:sldId id="1468" r:id="rId13"/>
    <p:sldId id="3940" r:id="rId14"/>
    <p:sldId id="3942" r:id="rId15"/>
    <p:sldId id="1635" r:id="rId16"/>
    <p:sldId id="3938" r:id="rId17"/>
    <p:sldId id="3924" r:id="rId18"/>
    <p:sldId id="3925" r:id="rId19"/>
    <p:sldId id="3926" r:id="rId20"/>
    <p:sldId id="3927" r:id="rId21"/>
    <p:sldId id="3941" r:id="rId22"/>
    <p:sldId id="3929" r:id="rId23"/>
    <p:sldId id="1656" r:id="rId24"/>
    <p:sldId id="3930" r:id="rId25"/>
    <p:sldId id="3931" r:id="rId26"/>
    <p:sldId id="3932" r:id="rId27"/>
    <p:sldId id="3933" r:id="rId28"/>
    <p:sldId id="1396" r:id="rId29"/>
    <p:sldId id="3934" r:id="rId30"/>
    <p:sldId id="852" r:id="rId31"/>
    <p:sldId id="853" r:id="rId32"/>
    <p:sldId id="854" r:id="rId33"/>
    <p:sldId id="855" r:id="rId34"/>
    <p:sldId id="856" r:id="rId35"/>
    <p:sldId id="857" r:id="rId36"/>
    <p:sldId id="858" r:id="rId37"/>
    <p:sldId id="859" r:id="rId38"/>
    <p:sldId id="860" r:id="rId39"/>
    <p:sldId id="861" r:id="rId40"/>
    <p:sldId id="862" r:id="rId41"/>
    <p:sldId id="863" r:id="rId42"/>
    <p:sldId id="864" r:id="rId43"/>
    <p:sldId id="865" r:id="rId44"/>
    <p:sldId id="866" r:id="rId45"/>
    <p:sldId id="867" r:id="rId46"/>
    <p:sldId id="868" r:id="rId47"/>
    <p:sldId id="869" r:id="rId48"/>
    <p:sldId id="870" r:id="rId49"/>
    <p:sldId id="871" r:id="rId50"/>
    <p:sldId id="872" r:id="rId51"/>
    <p:sldId id="1639" r:id="rId52"/>
    <p:sldId id="873" r:id="rId53"/>
    <p:sldId id="3935" r:id="rId54"/>
    <p:sldId id="874" r:id="rId55"/>
    <p:sldId id="877" r:id="rId56"/>
    <p:sldId id="878" r:id="rId57"/>
    <p:sldId id="879" r:id="rId58"/>
    <p:sldId id="1647" r:id="rId59"/>
    <p:sldId id="3937" r:id="rId60"/>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hael" initials="M" lastIdx="1" clrIdx="0">
    <p:extLst>
      <p:ext uri="{19B8F6BF-5375-455C-9EA6-DF929625EA0E}">
        <p15:presenceInfo xmlns:p15="http://schemas.microsoft.com/office/powerpoint/2012/main" userId="a52a012fad54324b"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567" autoAdjust="0"/>
    <p:restoredTop sz="99694" autoAdjust="0"/>
  </p:normalViewPr>
  <p:slideViewPr>
    <p:cSldViewPr snapToGrid="0" snapToObjects="1">
      <p:cViewPr varScale="1">
        <p:scale>
          <a:sx n="113" d="100"/>
          <a:sy n="113" d="100"/>
        </p:scale>
        <p:origin x="725" y="77"/>
      </p:cViewPr>
      <p:guideLst>
        <p:guide orient="horz" pos="1620"/>
        <p:guide pos="2880"/>
      </p:guideLst>
    </p:cSldViewPr>
  </p:slideViewPr>
  <p:notesTextViewPr>
    <p:cViewPr>
      <p:scale>
        <a:sx n="100" d="100"/>
        <a:sy n="100" d="100"/>
      </p:scale>
      <p:origin x="0" y="0"/>
    </p:cViewPr>
  </p:notesTextViewPr>
  <p:sorterViewPr>
    <p:cViewPr varScale="1">
      <p:scale>
        <a:sx n="100" d="100"/>
        <a:sy n="100" d="100"/>
      </p:scale>
      <p:origin x="0" y="-2246"/>
    </p:cViewPr>
  </p:sorterViewPr>
  <p:notesViewPr>
    <p:cSldViewPr snapToGrid="0" snapToObjects="1">
      <p:cViewPr varScale="1">
        <p:scale>
          <a:sx n="64" d="100"/>
          <a:sy n="64" d="100"/>
        </p:scale>
        <p:origin x="3187" y="77"/>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commentAuthors" Target="commen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E6D1952-4C8C-594A-8D47-CC3EBD31CD69}" type="datetimeFigureOut">
              <a:rPr lang="en-US" smtClean="0"/>
              <a:t>9/5/2023</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632E9FD-FA40-FC48-8917-175ED0BCC748}" type="slidenum">
              <a:rPr lang="en-US" smtClean="0"/>
              <a:t>‹#›</a:t>
            </a:fld>
            <a:endParaRPr lang="en-US"/>
          </a:p>
        </p:txBody>
      </p:sp>
    </p:spTree>
    <p:extLst>
      <p:ext uri="{BB962C8B-B14F-4D97-AF65-F5344CB8AC3E}">
        <p14:creationId xmlns:p14="http://schemas.microsoft.com/office/powerpoint/2010/main" val="418720482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AE82BA9-193E-D440-8A2C-9653656F2AE3}" type="datetimeFigureOut">
              <a:rPr lang="en-US" smtClean="0"/>
              <a:t>9/5/2023</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363C63D-0C1A-0E4C-A0BD-8D65A9542426}" type="slidenum">
              <a:rPr lang="en-US" smtClean="0"/>
              <a:t>‹#›</a:t>
            </a:fld>
            <a:endParaRPr lang="en-US"/>
          </a:p>
        </p:txBody>
      </p:sp>
    </p:spTree>
    <p:extLst>
      <p:ext uri="{BB962C8B-B14F-4D97-AF65-F5344CB8AC3E}">
        <p14:creationId xmlns:p14="http://schemas.microsoft.com/office/powerpoint/2010/main" val="4210705614"/>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7">
            <a:extLst>
              <a:ext uri="{FF2B5EF4-FFF2-40B4-BE49-F238E27FC236}">
                <a16:creationId xmlns:a16="http://schemas.microsoft.com/office/drawing/2014/main" id="{2646743A-A0E2-5F97-5668-C4E7E3EFC57B}"/>
              </a:ext>
            </a:extLst>
          </p:cNvPr>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FCC17D62-1638-404C-AD3F-39551532EA60}" type="slidenum">
              <a:rPr lang="en-US" altLang="en-US"/>
              <a:pPr/>
              <a:t>0</a:t>
            </a:fld>
            <a:endParaRPr lang="en-US" altLang="en-US"/>
          </a:p>
        </p:txBody>
      </p:sp>
      <p:sp>
        <p:nvSpPr>
          <p:cNvPr id="7171" name="Rectangle 2">
            <a:extLst>
              <a:ext uri="{FF2B5EF4-FFF2-40B4-BE49-F238E27FC236}">
                <a16:creationId xmlns:a16="http://schemas.microsoft.com/office/drawing/2014/main" id="{CFD4AEB5-1185-E6A8-49E9-B346F97E5B74}"/>
              </a:ext>
            </a:extLst>
          </p:cNvPr>
          <p:cNvSpPr>
            <a:spLocks noGrp="1" noRot="1" noChangeAspect="1" noChangeArrowheads="1" noTextEdit="1"/>
          </p:cNvSpPr>
          <p:nvPr>
            <p:ph type="sldImg"/>
          </p:nvPr>
        </p:nvSpPr>
        <p:spPr>
          <a:xfrm>
            <a:off x="334963" y="698500"/>
            <a:ext cx="6189662" cy="3482975"/>
          </a:xfrm>
          <a:ln w="12700" cap="flat"/>
        </p:spPr>
      </p:sp>
      <p:sp>
        <p:nvSpPr>
          <p:cNvPr id="7172" name="Rectangle 3">
            <a:extLst>
              <a:ext uri="{FF2B5EF4-FFF2-40B4-BE49-F238E27FC236}">
                <a16:creationId xmlns:a16="http://schemas.microsoft.com/office/drawing/2014/main" id="{287A88F9-DEE2-EF7D-3E25-DDB14E8F0CCD}"/>
              </a:ext>
            </a:extLst>
          </p:cNvPr>
          <p:cNvSpPr>
            <a:spLocks noGrp="1" noChangeArrowheads="1"/>
          </p:cNvSpPr>
          <p:nvPr>
            <p:ph type="body" idx="1"/>
          </p:nvPr>
        </p:nvSpPr>
        <p:spPr>
          <a:xfrm>
            <a:off x="914400" y="4416425"/>
            <a:ext cx="5029200" cy="4183063"/>
          </a:xfrm>
          <a:noFill/>
        </p:spPr>
        <p:txBody>
          <a:bodyPr lIns="93945" tIns="46973" rIns="93945" bIns="46973"/>
          <a:lstStyle/>
          <a:p>
            <a:pPr defTabSz="963613" eaLnBrk="1" hangingPunct="1"/>
            <a:endParaRPr lang="en-US" altLang="en-US"/>
          </a:p>
        </p:txBody>
      </p:sp>
    </p:spTree>
    <p:extLst>
      <p:ext uri="{BB962C8B-B14F-4D97-AF65-F5344CB8AC3E}">
        <p14:creationId xmlns:p14="http://schemas.microsoft.com/office/powerpoint/2010/main" val="15168866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2193A3EB-C6A0-4EA0-B375-E0C6D93BBEA6}" type="slidenum">
              <a:rPr lang="en-US"/>
              <a:pPr/>
              <a:t>9</a:t>
            </a:fld>
            <a:endParaRPr lang="en-US"/>
          </a:p>
        </p:txBody>
      </p:sp>
      <p:sp>
        <p:nvSpPr>
          <p:cNvPr id="2165762" name="Slide Image Placeholder 1"/>
          <p:cNvSpPr>
            <a:spLocks noGrp="1" noRot="1" noChangeAspect="1" noTextEdit="1"/>
          </p:cNvSpPr>
          <p:nvPr>
            <p:ph type="sldImg"/>
          </p:nvPr>
        </p:nvSpPr>
        <p:spPr>
          <a:ln/>
        </p:spPr>
      </p:sp>
      <p:sp>
        <p:nvSpPr>
          <p:cNvPr id="2165763" name="Notes Placeholder 2"/>
          <p:cNvSpPr>
            <a:spLocks noGrp="1"/>
          </p:cNvSpPr>
          <p:nvPr>
            <p:ph type="body" idx="1"/>
          </p:nvPr>
        </p:nvSpPr>
        <p:spPr/>
        <p:txBody>
          <a:bodyPr/>
          <a:lstStyle/>
          <a:p>
            <a:r>
              <a:rPr lang="en-US"/>
              <a:t>Dean of Engineering in Tel-Aviv University 1985:  Forget about OR, it’s a dead field</a:t>
            </a:r>
          </a:p>
        </p:txBody>
      </p:sp>
      <p:sp>
        <p:nvSpPr>
          <p:cNvPr id="2165764" name="Slide Number Placeholder 3"/>
          <p:cNvSpPr txBox="1">
            <a:spLocks noGrp="1"/>
          </p:cNvSpPr>
          <p:nvPr/>
        </p:nvSpPr>
        <p:spPr bwMode="auto">
          <a:xfrm>
            <a:off x="3884613" y="8829675"/>
            <a:ext cx="2971800"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fontAlgn="base">
              <a:spcBef>
                <a:spcPct val="0"/>
              </a:spcBef>
              <a:spcAft>
                <a:spcPct val="0"/>
              </a:spcAft>
              <a:defRPr>
                <a:solidFill>
                  <a:schemeClr val="tx1"/>
                </a:solidFill>
                <a:latin typeface="Arial" charset="0"/>
              </a:defRPr>
            </a:lvl6pPr>
            <a:lvl7pPr marL="2971800" indent="-228600" fontAlgn="base">
              <a:spcBef>
                <a:spcPct val="0"/>
              </a:spcBef>
              <a:spcAft>
                <a:spcPct val="0"/>
              </a:spcAft>
              <a:defRPr>
                <a:solidFill>
                  <a:schemeClr val="tx1"/>
                </a:solidFill>
                <a:latin typeface="Arial" charset="0"/>
              </a:defRPr>
            </a:lvl7pPr>
            <a:lvl8pPr marL="3429000" indent="-228600" fontAlgn="base">
              <a:spcBef>
                <a:spcPct val="0"/>
              </a:spcBef>
              <a:spcAft>
                <a:spcPct val="0"/>
              </a:spcAft>
              <a:defRPr>
                <a:solidFill>
                  <a:schemeClr val="tx1"/>
                </a:solidFill>
                <a:latin typeface="Arial" charset="0"/>
              </a:defRPr>
            </a:lvl8pPr>
            <a:lvl9pPr marL="3886200" indent="-228600" fontAlgn="base">
              <a:spcBef>
                <a:spcPct val="0"/>
              </a:spcBef>
              <a:spcAft>
                <a:spcPct val="0"/>
              </a:spcAft>
              <a:defRPr>
                <a:solidFill>
                  <a:schemeClr val="tx1"/>
                </a:solidFill>
                <a:latin typeface="Arial" charset="0"/>
              </a:defRPr>
            </a:lvl9pPr>
          </a:lstStyle>
          <a:p>
            <a:pPr algn="r"/>
            <a:fld id="{2607D58D-C45E-4741-9AEF-6F6CDCAA4B8B}" type="slidenum">
              <a:rPr lang="en-US" sz="1200">
                <a:cs typeface="Arial" charset="0"/>
              </a:rPr>
              <a:pPr algn="r"/>
              <a:t>9</a:t>
            </a:fld>
            <a:endParaRPr lang="en-US" sz="1200">
              <a:cs typeface="Arial" charset="0"/>
            </a:endParaRPr>
          </a:p>
        </p:txBody>
      </p:sp>
    </p:spTree>
    <p:extLst>
      <p:ext uri="{BB962C8B-B14F-4D97-AF65-F5344CB8AC3E}">
        <p14:creationId xmlns:p14="http://schemas.microsoft.com/office/powerpoint/2010/main" val="22912828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440E1F03-708F-4384-9828-54CB9205E0BD}" type="slidenum">
              <a:rPr lang="en-US"/>
              <a:pPr/>
              <a:t>10</a:t>
            </a:fld>
            <a:endParaRPr lang="en-US"/>
          </a:p>
        </p:txBody>
      </p:sp>
      <p:sp>
        <p:nvSpPr>
          <p:cNvPr id="2167810" name="Slide Image Placeholder 1"/>
          <p:cNvSpPr>
            <a:spLocks noGrp="1" noRot="1" noChangeAspect="1" noTextEdit="1"/>
          </p:cNvSpPr>
          <p:nvPr>
            <p:ph type="sldImg"/>
          </p:nvPr>
        </p:nvSpPr>
        <p:spPr>
          <a:ln/>
        </p:spPr>
      </p:sp>
      <p:sp>
        <p:nvSpPr>
          <p:cNvPr id="2167811" name="Notes Placeholder 2"/>
          <p:cNvSpPr>
            <a:spLocks noGrp="1"/>
          </p:cNvSpPr>
          <p:nvPr>
            <p:ph type="body" idx="1"/>
          </p:nvPr>
        </p:nvSpPr>
        <p:spPr/>
        <p:txBody>
          <a:bodyPr/>
          <a:lstStyle/>
          <a:p>
            <a:endParaRPr lang="en-US"/>
          </a:p>
        </p:txBody>
      </p:sp>
      <p:sp>
        <p:nvSpPr>
          <p:cNvPr id="2167812" name="Slide Number Placeholder 3"/>
          <p:cNvSpPr txBox="1">
            <a:spLocks noGrp="1"/>
          </p:cNvSpPr>
          <p:nvPr/>
        </p:nvSpPr>
        <p:spPr bwMode="auto">
          <a:xfrm>
            <a:off x="3884613" y="8829675"/>
            <a:ext cx="2971800"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fontAlgn="base">
              <a:spcBef>
                <a:spcPct val="0"/>
              </a:spcBef>
              <a:spcAft>
                <a:spcPct val="0"/>
              </a:spcAft>
              <a:defRPr>
                <a:solidFill>
                  <a:schemeClr val="tx1"/>
                </a:solidFill>
                <a:latin typeface="Arial" charset="0"/>
              </a:defRPr>
            </a:lvl6pPr>
            <a:lvl7pPr marL="2971800" indent="-228600" fontAlgn="base">
              <a:spcBef>
                <a:spcPct val="0"/>
              </a:spcBef>
              <a:spcAft>
                <a:spcPct val="0"/>
              </a:spcAft>
              <a:defRPr>
                <a:solidFill>
                  <a:schemeClr val="tx1"/>
                </a:solidFill>
                <a:latin typeface="Arial" charset="0"/>
              </a:defRPr>
            </a:lvl7pPr>
            <a:lvl8pPr marL="3429000" indent="-228600" fontAlgn="base">
              <a:spcBef>
                <a:spcPct val="0"/>
              </a:spcBef>
              <a:spcAft>
                <a:spcPct val="0"/>
              </a:spcAft>
              <a:defRPr>
                <a:solidFill>
                  <a:schemeClr val="tx1"/>
                </a:solidFill>
                <a:latin typeface="Arial" charset="0"/>
              </a:defRPr>
            </a:lvl8pPr>
            <a:lvl9pPr marL="3886200" indent="-228600" fontAlgn="base">
              <a:spcBef>
                <a:spcPct val="0"/>
              </a:spcBef>
              <a:spcAft>
                <a:spcPct val="0"/>
              </a:spcAft>
              <a:defRPr>
                <a:solidFill>
                  <a:schemeClr val="tx1"/>
                </a:solidFill>
                <a:latin typeface="Arial" charset="0"/>
              </a:defRPr>
            </a:lvl9pPr>
          </a:lstStyle>
          <a:p>
            <a:pPr algn="r"/>
            <a:fld id="{E00EC8C8-7E39-471B-BA6E-CF948B3BAF49}" type="slidenum">
              <a:rPr lang="en-US" sz="1200">
                <a:cs typeface="Arial" charset="0"/>
              </a:rPr>
              <a:pPr algn="r"/>
              <a:t>10</a:t>
            </a:fld>
            <a:endParaRPr lang="en-US" sz="1200">
              <a:cs typeface="Arial" charset="0"/>
            </a:endParaRPr>
          </a:p>
        </p:txBody>
      </p:sp>
    </p:spTree>
    <p:extLst>
      <p:ext uri="{BB962C8B-B14F-4D97-AF65-F5344CB8AC3E}">
        <p14:creationId xmlns:p14="http://schemas.microsoft.com/office/powerpoint/2010/main" val="21122598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E011307-01C7-4A90-BF46-3E9EF0FBE61B}" type="slidenum">
              <a:rPr lang="en-US"/>
              <a:pPr/>
              <a:t>11</a:t>
            </a:fld>
            <a:endParaRPr lang="en-US"/>
          </a:p>
        </p:txBody>
      </p:sp>
      <p:sp>
        <p:nvSpPr>
          <p:cNvPr id="2169858" name="Rectangle 2"/>
          <p:cNvSpPr>
            <a:spLocks noGrp="1" noRot="1" noChangeAspect="1" noChangeArrowheads="1" noTextEdit="1"/>
          </p:cNvSpPr>
          <p:nvPr>
            <p:ph type="sldImg"/>
          </p:nvPr>
        </p:nvSpPr>
        <p:spPr>
          <a:ln/>
        </p:spPr>
      </p:sp>
      <p:sp>
        <p:nvSpPr>
          <p:cNvPr id="216985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3823297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E011307-01C7-4A90-BF46-3E9EF0FBE61B}" type="slidenum">
              <a:rPr lang="en-US"/>
              <a:pPr/>
              <a:t>12</a:t>
            </a:fld>
            <a:endParaRPr lang="en-US"/>
          </a:p>
        </p:txBody>
      </p:sp>
      <p:sp>
        <p:nvSpPr>
          <p:cNvPr id="2169858" name="Rectangle 2"/>
          <p:cNvSpPr>
            <a:spLocks noGrp="1" noRot="1" noChangeAspect="1" noChangeArrowheads="1" noTextEdit="1"/>
          </p:cNvSpPr>
          <p:nvPr>
            <p:ph type="sldImg"/>
          </p:nvPr>
        </p:nvSpPr>
        <p:spPr>
          <a:ln/>
        </p:spPr>
      </p:sp>
      <p:sp>
        <p:nvSpPr>
          <p:cNvPr id="216985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0078137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E011307-01C7-4A90-BF46-3E9EF0FBE61B}" type="slidenum">
              <a:rPr lang="en-US"/>
              <a:pPr/>
              <a:t>13</a:t>
            </a:fld>
            <a:endParaRPr lang="en-US"/>
          </a:p>
        </p:txBody>
      </p:sp>
      <p:sp>
        <p:nvSpPr>
          <p:cNvPr id="2169858" name="Rectangle 2"/>
          <p:cNvSpPr>
            <a:spLocks noGrp="1" noRot="1" noChangeAspect="1" noChangeArrowheads="1" noTextEdit="1"/>
          </p:cNvSpPr>
          <p:nvPr>
            <p:ph type="sldImg"/>
          </p:nvPr>
        </p:nvSpPr>
        <p:spPr>
          <a:ln/>
        </p:spPr>
      </p:sp>
      <p:sp>
        <p:nvSpPr>
          <p:cNvPr id="216985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9770425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05DD787-76B4-4080-84E6-3503A12E3402}" type="slidenum">
              <a:rPr lang="en-US"/>
              <a:pPr/>
              <a:t>14</a:t>
            </a:fld>
            <a:endParaRPr lang="en-US"/>
          </a:p>
        </p:txBody>
      </p:sp>
      <p:sp>
        <p:nvSpPr>
          <p:cNvPr id="1180674" name="Rectangle 2"/>
          <p:cNvSpPr>
            <a:spLocks noGrp="1" noRot="1" noChangeAspect="1" noChangeArrowheads="1" noTextEdit="1"/>
          </p:cNvSpPr>
          <p:nvPr>
            <p:ph type="sldImg"/>
          </p:nvPr>
        </p:nvSpPr>
        <p:spPr>
          <a:xfrm>
            <a:off x="-906463" y="1501775"/>
            <a:ext cx="8666163" cy="4875213"/>
          </a:xfrm>
          <a:ln/>
        </p:spPr>
      </p:sp>
      <p:sp>
        <p:nvSpPr>
          <p:cNvPr id="1180675" name="Rectangle 3"/>
          <p:cNvSpPr>
            <a:spLocks noGrp="1" noChangeArrowheads="1"/>
          </p:cNvSpPr>
          <p:nvPr>
            <p:ph type="body" idx="1"/>
          </p:nvPr>
        </p:nvSpPr>
        <p:spPr>
          <a:ln/>
        </p:spPr>
        <p:txBody>
          <a:bodyPr/>
          <a:lstStyle/>
          <a:p>
            <a:endParaRPr lang="en-US"/>
          </a:p>
        </p:txBody>
      </p:sp>
    </p:spTree>
    <p:extLst>
      <p:ext uri="{BB962C8B-B14F-4D97-AF65-F5344CB8AC3E}">
        <p14:creationId xmlns:p14="http://schemas.microsoft.com/office/powerpoint/2010/main" val="4050558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05DD787-76B4-4080-84E6-3503A12E3402}" type="slidenum">
              <a:rPr lang="en-US"/>
              <a:pPr/>
              <a:t>15</a:t>
            </a:fld>
            <a:endParaRPr lang="en-US"/>
          </a:p>
        </p:txBody>
      </p:sp>
      <p:sp>
        <p:nvSpPr>
          <p:cNvPr id="1180674" name="Rectangle 2"/>
          <p:cNvSpPr>
            <a:spLocks noGrp="1" noRot="1" noChangeAspect="1" noChangeArrowheads="1" noTextEdit="1"/>
          </p:cNvSpPr>
          <p:nvPr>
            <p:ph type="sldImg"/>
          </p:nvPr>
        </p:nvSpPr>
        <p:spPr>
          <a:xfrm>
            <a:off x="-906463" y="1501775"/>
            <a:ext cx="8666163" cy="4875213"/>
          </a:xfrm>
          <a:ln/>
        </p:spPr>
      </p:sp>
      <p:sp>
        <p:nvSpPr>
          <p:cNvPr id="1180675" name="Rectangle 3"/>
          <p:cNvSpPr>
            <a:spLocks noGrp="1" noChangeArrowheads="1"/>
          </p:cNvSpPr>
          <p:nvPr>
            <p:ph type="body" idx="1"/>
          </p:nvPr>
        </p:nvSpPr>
        <p:spPr>
          <a:ln/>
        </p:spPr>
        <p:txBody>
          <a:bodyPr/>
          <a:lstStyle/>
          <a:p>
            <a:endParaRPr lang="en-US"/>
          </a:p>
        </p:txBody>
      </p:sp>
    </p:spTree>
    <p:extLst>
      <p:ext uri="{BB962C8B-B14F-4D97-AF65-F5344CB8AC3E}">
        <p14:creationId xmlns:p14="http://schemas.microsoft.com/office/powerpoint/2010/main" val="1786774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509918D-1076-4F5A-95FB-F2674772788F}" type="slidenum">
              <a:rPr lang="en-US"/>
              <a:pPr/>
              <a:t>17</a:t>
            </a:fld>
            <a:endParaRPr lang="en-US"/>
          </a:p>
        </p:txBody>
      </p:sp>
      <p:sp>
        <p:nvSpPr>
          <p:cNvPr id="1182722" name="Rectangle 2"/>
          <p:cNvSpPr>
            <a:spLocks noGrp="1" noRot="1" noChangeAspect="1" noChangeArrowheads="1" noTextEdit="1"/>
          </p:cNvSpPr>
          <p:nvPr>
            <p:ph type="sldImg"/>
          </p:nvPr>
        </p:nvSpPr>
        <p:spPr>
          <a:ln/>
        </p:spPr>
      </p:sp>
      <p:sp>
        <p:nvSpPr>
          <p:cNvPr id="1182723" name="Rectangle 3"/>
          <p:cNvSpPr>
            <a:spLocks noGrp="1" noChangeArrowheads="1"/>
          </p:cNvSpPr>
          <p:nvPr>
            <p:ph type="body" idx="1"/>
          </p:nvPr>
        </p:nvSpPr>
        <p:spPr>
          <a:xfrm>
            <a:off x="914400" y="4416425"/>
            <a:ext cx="5029200" cy="4183063"/>
          </a:xfrm>
        </p:spPr>
        <p:txBody>
          <a:bodyPr/>
          <a:lstStyle/>
          <a:p>
            <a:endParaRPr lang="en-US"/>
          </a:p>
        </p:txBody>
      </p:sp>
    </p:spTree>
    <p:extLst>
      <p:ext uri="{BB962C8B-B14F-4D97-AF65-F5344CB8AC3E}">
        <p14:creationId xmlns:p14="http://schemas.microsoft.com/office/powerpoint/2010/main" val="19387182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509918D-1076-4F5A-95FB-F2674772788F}" type="slidenum">
              <a:rPr lang="en-US"/>
              <a:pPr/>
              <a:t>18</a:t>
            </a:fld>
            <a:endParaRPr lang="en-US"/>
          </a:p>
        </p:txBody>
      </p:sp>
      <p:sp>
        <p:nvSpPr>
          <p:cNvPr id="1182722" name="Rectangle 2"/>
          <p:cNvSpPr>
            <a:spLocks noGrp="1" noRot="1" noChangeAspect="1" noChangeArrowheads="1" noTextEdit="1"/>
          </p:cNvSpPr>
          <p:nvPr>
            <p:ph type="sldImg"/>
          </p:nvPr>
        </p:nvSpPr>
        <p:spPr>
          <a:ln/>
        </p:spPr>
      </p:sp>
      <p:sp>
        <p:nvSpPr>
          <p:cNvPr id="1182723" name="Rectangle 3"/>
          <p:cNvSpPr>
            <a:spLocks noGrp="1" noChangeArrowheads="1"/>
          </p:cNvSpPr>
          <p:nvPr>
            <p:ph type="body" idx="1"/>
          </p:nvPr>
        </p:nvSpPr>
        <p:spPr>
          <a:xfrm>
            <a:off x="914400" y="4416425"/>
            <a:ext cx="5029200" cy="4183063"/>
          </a:xfrm>
        </p:spPr>
        <p:txBody>
          <a:bodyPr/>
          <a:lstStyle/>
          <a:p>
            <a:endParaRPr lang="en-US"/>
          </a:p>
        </p:txBody>
      </p:sp>
    </p:spTree>
    <p:extLst>
      <p:ext uri="{BB962C8B-B14F-4D97-AF65-F5344CB8AC3E}">
        <p14:creationId xmlns:p14="http://schemas.microsoft.com/office/powerpoint/2010/main" val="20176453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509918D-1076-4F5A-95FB-F2674772788F}" type="slidenum">
              <a:rPr lang="en-US"/>
              <a:pPr/>
              <a:t>19</a:t>
            </a:fld>
            <a:endParaRPr lang="en-US"/>
          </a:p>
        </p:txBody>
      </p:sp>
      <p:sp>
        <p:nvSpPr>
          <p:cNvPr id="1182722" name="Rectangle 2"/>
          <p:cNvSpPr>
            <a:spLocks noGrp="1" noRot="1" noChangeAspect="1" noChangeArrowheads="1" noTextEdit="1"/>
          </p:cNvSpPr>
          <p:nvPr>
            <p:ph type="sldImg"/>
          </p:nvPr>
        </p:nvSpPr>
        <p:spPr>
          <a:ln/>
        </p:spPr>
      </p:sp>
      <p:sp>
        <p:nvSpPr>
          <p:cNvPr id="1182723" name="Rectangle 3"/>
          <p:cNvSpPr>
            <a:spLocks noGrp="1" noChangeArrowheads="1"/>
          </p:cNvSpPr>
          <p:nvPr>
            <p:ph type="body" idx="1"/>
          </p:nvPr>
        </p:nvSpPr>
        <p:spPr>
          <a:xfrm>
            <a:off x="914400" y="4416425"/>
            <a:ext cx="5029200" cy="4183063"/>
          </a:xfrm>
        </p:spPr>
        <p:txBody>
          <a:bodyPr/>
          <a:lstStyle/>
          <a:p>
            <a:endParaRPr lang="en-US"/>
          </a:p>
        </p:txBody>
      </p:sp>
    </p:spTree>
    <p:extLst>
      <p:ext uri="{BB962C8B-B14F-4D97-AF65-F5344CB8AC3E}">
        <p14:creationId xmlns:p14="http://schemas.microsoft.com/office/powerpoint/2010/main" val="14903573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E9D3DC6-EAC9-4CE9-BE98-AB0C10D0D98B}" type="slidenum">
              <a:rPr lang="en-US"/>
              <a:pPr/>
              <a:t>1</a:t>
            </a:fld>
            <a:endParaRPr lang="en-US"/>
          </a:p>
        </p:txBody>
      </p:sp>
      <p:sp>
        <p:nvSpPr>
          <p:cNvPr id="1168386" name="Rectangle 2"/>
          <p:cNvSpPr>
            <a:spLocks noGrp="1" noRot="1" noChangeAspect="1" noChangeArrowheads="1" noTextEdit="1"/>
          </p:cNvSpPr>
          <p:nvPr>
            <p:ph type="sldImg"/>
          </p:nvPr>
        </p:nvSpPr>
        <p:spPr>
          <a:ln/>
        </p:spPr>
      </p:sp>
      <p:sp>
        <p:nvSpPr>
          <p:cNvPr id="1168387"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3643493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509918D-1076-4F5A-95FB-F2674772788F}" type="slidenum">
              <a:rPr lang="en-US"/>
              <a:pPr/>
              <a:t>20</a:t>
            </a:fld>
            <a:endParaRPr lang="en-US"/>
          </a:p>
        </p:txBody>
      </p:sp>
      <p:sp>
        <p:nvSpPr>
          <p:cNvPr id="1182722" name="Rectangle 2"/>
          <p:cNvSpPr>
            <a:spLocks noGrp="1" noRot="1" noChangeAspect="1" noChangeArrowheads="1" noTextEdit="1"/>
          </p:cNvSpPr>
          <p:nvPr>
            <p:ph type="sldImg"/>
          </p:nvPr>
        </p:nvSpPr>
        <p:spPr>
          <a:ln/>
        </p:spPr>
      </p:sp>
      <p:sp>
        <p:nvSpPr>
          <p:cNvPr id="1182723" name="Rectangle 3"/>
          <p:cNvSpPr>
            <a:spLocks noGrp="1" noChangeArrowheads="1"/>
          </p:cNvSpPr>
          <p:nvPr>
            <p:ph type="body" idx="1"/>
          </p:nvPr>
        </p:nvSpPr>
        <p:spPr>
          <a:xfrm>
            <a:off x="914400" y="4416425"/>
            <a:ext cx="5029200" cy="4183063"/>
          </a:xfrm>
        </p:spPr>
        <p:txBody>
          <a:bodyPr/>
          <a:lstStyle/>
          <a:p>
            <a:endParaRPr lang="en-US"/>
          </a:p>
        </p:txBody>
      </p:sp>
    </p:spTree>
    <p:extLst>
      <p:ext uri="{BB962C8B-B14F-4D97-AF65-F5344CB8AC3E}">
        <p14:creationId xmlns:p14="http://schemas.microsoft.com/office/powerpoint/2010/main" val="326228584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509918D-1076-4F5A-95FB-F2674772788F}" type="slidenum">
              <a:rPr lang="en-US"/>
              <a:pPr/>
              <a:t>21</a:t>
            </a:fld>
            <a:endParaRPr lang="en-US"/>
          </a:p>
        </p:txBody>
      </p:sp>
      <p:sp>
        <p:nvSpPr>
          <p:cNvPr id="1182722" name="Rectangle 2"/>
          <p:cNvSpPr>
            <a:spLocks noGrp="1" noRot="1" noChangeAspect="1" noChangeArrowheads="1" noTextEdit="1"/>
          </p:cNvSpPr>
          <p:nvPr>
            <p:ph type="sldImg"/>
          </p:nvPr>
        </p:nvSpPr>
        <p:spPr>
          <a:ln/>
        </p:spPr>
      </p:sp>
      <p:sp>
        <p:nvSpPr>
          <p:cNvPr id="1182723" name="Rectangle 3"/>
          <p:cNvSpPr>
            <a:spLocks noGrp="1" noChangeArrowheads="1"/>
          </p:cNvSpPr>
          <p:nvPr>
            <p:ph type="body" idx="1"/>
          </p:nvPr>
        </p:nvSpPr>
        <p:spPr>
          <a:xfrm>
            <a:off x="914400" y="4416425"/>
            <a:ext cx="5029200" cy="4183063"/>
          </a:xfrm>
        </p:spPr>
        <p:txBody>
          <a:bodyPr/>
          <a:lstStyle/>
          <a:p>
            <a:endParaRPr lang="en-US"/>
          </a:p>
        </p:txBody>
      </p:sp>
    </p:spTree>
    <p:extLst>
      <p:ext uri="{BB962C8B-B14F-4D97-AF65-F5344CB8AC3E}">
        <p14:creationId xmlns:p14="http://schemas.microsoft.com/office/powerpoint/2010/main" val="44937702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509918D-1076-4F5A-95FB-F2674772788F}" type="slidenum">
              <a:rPr lang="en-US"/>
              <a:pPr/>
              <a:t>22</a:t>
            </a:fld>
            <a:endParaRPr lang="en-US"/>
          </a:p>
        </p:txBody>
      </p:sp>
      <p:sp>
        <p:nvSpPr>
          <p:cNvPr id="1182722" name="Rectangle 2"/>
          <p:cNvSpPr>
            <a:spLocks noGrp="1" noRot="1" noChangeAspect="1" noChangeArrowheads="1" noTextEdit="1"/>
          </p:cNvSpPr>
          <p:nvPr>
            <p:ph type="sldImg"/>
          </p:nvPr>
        </p:nvSpPr>
        <p:spPr>
          <a:ln/>
        </p:spPr>
      </p:sp>
      <p:sp>
        <p:nvSpPr>
          <p:cNvPr id="1182723" name="Rectangle 3"/>
          <p:cNvSpPr>
            <a:spLocks noGrp="1" noChangeArrowheads="1"/>
          </p:cNvSpPr>
          <p:nvPr>
            <p:ph type="body" idx="1"/>
          </p:nvPr>
        </p:nvSpPr>
        <p:spPr>
          <a:xfrm>
            <a:off x="914400" y="4416425"/>
            <a:ext cx="5029200" cy="4183063"/>
          </a:xfrm>
        </p:spPr>
        <p:txBody>
          <a:bodyPr/>
          <a:lstStyle/>
          <a:p>
            <a:endParaRPr lang="en-US"/>
          </a:p>
        </p:txBody>
      </p:sp>
    </p:spTree>
    <p:extLst>
      <p:ext uri="{BB962C8B-B14F-4D97-AF65-F5344CB8AC3E}">
        <p14:creationId xmlns:p14="http://schemas.microsoft.com/office/powerpoint/2010/main" val="345419696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509918D-1076-4F5A-95FB-F2674772788F}" type="slidenum">
              <a:rPr lang="en-US"/>
              <a:pPr/>
              <a:t>23</a:t>
            </a:fld>
            <a:endParaRPr lang="en-US"/>
          </a:p>
        </p:txBody>
      </p:sp>
      <p:sp>
        <p:nvSpPr>
          <p:cNvPr id="1182722" name="Rectangle 2"/>
          <p:cNvSpPr>
            <a:spLocks noGrp="1" noRot="1" noChangeAspect="1" noChangeArrowheads="1" noTextEdit="1"/>
          </p:cNvSpPr>
          <p:nvPr>
            <p:ph type="sldImg"/>
          </p:nvPr>
        </p:nvSpPr>
        <p:spPr>
          <a:ln/>
        </p:spPr>
      </p:sp>
      <p:sp>
        <p:nvSpPr>
          <p:cNvPr id="1182723" name="Rectangle 3"/>
          <p:cNvSpPr>
            <a:spLocks noGrp="1" noChangeArrowheads="1"/>
          </p:cNvSpPr>
          <p:nvPr>
            <p:ph type="body" idx="1"/>
          </p:nvPr>
        </p:nvSpPr>
        <p:spPr>
          <a:xfrm>
            <a:off x="914400" y="4416425"/>
            <a:ext cx="5029200" cy="4183063"/>
          </a:xfrm>
        </p:spPr>
        <p:txBody>
          <a:bodyPr/>
          <a:lstStyle/>
          <a:p>
            <a:endParaRPr lang="en-US"/>
          </a:p>
        </p:txBody>
      </p:sp>
    </p:spTree>
    <p:extLst>
      <p:ext uri="{BB962C8B-B14F-4D97-AF65-F5344CB8AC3E}">
        <p14:creationId xmlns:p14="http://schemas.microsoft.com/office/powerpoint/2010/main" val="196289506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509918D-1076-4F5A-95FB-F2674772788F}" type="slidenum">
              <a:rPr lang="en-US"/>
              <a:pPr/>
              <a:t>24</a:t>
            </a:fld>
            <a:endParaRPr lang="en-US"/>
          </a:p>
        </p:txBody>
      </p:sp>
      <p:sp>
        <p:nvSpPr>
          <p:cNvPr id="1182722" name="Rectangle 2"/>
          <p:cNvSpPr>
            <a:spLocks noGrp="1" noRot="1" noChangeAspect="1" noChangeArrowheads="1" noTextEdit="1"/>
          </p:cNvSpPr>
          <p:nvPr>
            <p:ph type="sldImg"/>
          </p:nvPr>
        </p:nvSpPr>
        <p:spPr>
          <a:ln/>
        </p:spPr>
      </p:sp>
      <p:sp>
        <p:nvSpPr>
          <p:cNvPr id="1182723" name="Rectangle 3"/>
          <p:cNvSpPr>
            <a:spLocks noGrp="1" noChangeArrowheads="1"/>
          </p:cNvSpPr>
          <p:nvPr>
            <p:ph type="body" idx="1"/>
          </p:nvPr>
        </p:nvSpPr>
        <p:spPr>
          <a:xfrm>
            <a:off x="914400" y="4416425"/>
            <a:ext cx="5029200" cy="4183063"/>
          </a:xfrm>
        </p:spPr>
        <p:txBody>
          <a:bodyPr/>
          <a:lstStyle/>
          <a:p>
            <a:endParaRPr lang="en-US"/>
          </a:p>
        </p:txBody>
      </p:sp>
    </p:spTree>
    <p:extLst>
      <p:ext uri="{BB962C8B-B14F-4D97-AF65-F5344CB8AC3E}">
        <p14:creationId xmlns:p14="http://schemas.microsoft.com/office/powerpoint/2010/main" val="64909089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509918D-1076-4F5A-95FB-F2674772788F}" type="slidenum">
              <a:rPr lang="en-US"/>
              <a:pPr/>
              <a:t>25</a:t>
            </a:fld>
            <a:endParaRPr lang="en-US"/>
          </a:p>
        </p:txBody>
      </p:sp>
      <p:sp>
        <p:nvSpPr>
          <p:cNvPr id="1182722" name="Rectangle 2"/>
          <p:cNvSpPr>
            <a:spLocks noGrp="1" noRot="1" noChangeAspect="1" noChangeArrowheads="1" noTextEdit="1"/>
          </p:cNvSpPr>
          <p:nvPr>
            <p:ph type="sldImg"/>
          </p:nvPr>
        </p:nvSpPr>
        <p:spPr>
          <a:ln/>
        </p:spPr>
      </p:sp>
      <p:sp>
        <p:nvSpPr>
          <p:cNvPr id="1182723" name="Rectangle 3"/>
          <p:cNvSpPr>
            <a:spLocks noGrp="1" noChangeArrowheads="1"/>
          </p:cNvSpPr>
          <p:nvPr>
            <p:ph type="body" idx="1"/>
          </p:nvPr>
        </p:nvSpPr>
        <p:spPr>
          <a:xfrm>
            <a:off x="914400" y="4416425"/>
            <a:ext cx="5029200" cy="4183063"/>
          </a:xfrm>
        </p:spPr>
        <p:txBody>
          <a:bodyPr/>
          <a:lstStyle/>
          <a:p>
            <a:endParaRPr lang="en-US"/>
          </a:p>
        </p:txBody>
      </p:sp>
    </p:spTree>
    <p:extLst>
      <p:ext uri="{BB962C8B-B14F-4D97-AF65-F5344CB8AC3E}">
        <p14:creationId xmlns:p14="http://schemas.microsoft.com/office/powerpoint/2010/main" val="53931424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509918D-1076-4F5A-95FB-F2674772788F}" type="slidenum">
              <a:rPr lang="en-US"/>
              <a:pPr/>
              <a:t>26</a:t>
            </a:fld>
            <a:endParaRPr lang="en-US"/>
          </a:p>
        </p:txBody>
      </p:sp>
      <p:sp>
        <p:nvSpPr>
          <p:cNvPr id="1182722" name="Rectangle 2"/>
          <p:cNvSpPr>
            <a:spLocks noGrp="1" noRot="1" noChangeAspect="1" noChangeArrowheads="1" noTextEdit="1"/>
          </p:cNvSpPr>
          <p:nvPr>
            <p:ph type="sldImg"/>
          </p:nvPr>
        </p:nvSpPr>
        <p:spPr>
          <a:ln/>
        </p:spPr>
      </p:sp>
      <p:sp>
        <p:nvSpPr>
          <p:cNvPr id="1182723" name="Rectangle 3"/>
          <p:cNvSpPr>
            <a:spLocks noGrp="1" noChangeArrowheads="1"/>
          </p:cNvSpPr>
          <p:nvPr>
            <p:ph type="body" idx="1"/>
          </p:nvPr>
        </p:nvSpPr>
        <p:spPr>
          <a:xfrm>
            <a:off x="914400" y="4416425"/>
            <a:ext cx="5029200" cy="4183063"/>
          </a:xfrm>
        </p:spPr>
        <p:txBody>
          <a:bodyPr/>
          <a:lstStyle/>
          <a:p>
            <a:endParaRPr lang="en-US"/>
          </a:p>
        </p:txBody>
      </p:sp>
    </p:spTree>
    <p:extLst>
      <p:ext uri="{BB962C8B-B14F-4D97-AF65-F5344CB8AC3E}">
        <p14:creationId xmlns:p14="http://schemas.microsoft.com/office/powerpoint/2010/main" val="131334538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F95D870-7EFD-47FA-8F48-B671105EFDDD}" type="slidenum">
              <a:rPr lang="en-US"/>
              <a:pPr/>
              <a:t>27</a:t>
            </a:fld>
            <a:endParaRPr lang="en-US"/>
          </a:p>
        </p:txBody>
      </p:sp>
      <p:sp>
        <p:nvSpPr>
          <p:cNvPr id="2082818" name="Rectangle 2"/>
          <p:cNvSpPr>
            <a:spLocks noGrp="1" noRot="1" noChangeAspect="1" noChangeArrowheads="1" noTextEdit="1"/>
          </p:cNvSpPr>
          <p:nvPr>
            <p:ph type="sldImg"/>
          </p:nvPr>
        </p:nvSpPr>
        <p:spPr>
          <a:ln/>
        </p:spPr>
      </p:sp>
      <p:sp>
        <p:nvSpPr>
          <p:cNvPr id="208281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34780407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E355BC3-5BCC-474F-8AC6-AF5673D649A8}" type="slidenum">
              <a:rPr lang="en-US"/>
              <a:pPr/>
              <a:t>29</a:t>
            </a:fld>
            <a:endParaRPr lang="en-US"/>
          </a:p>
        </p:txBody>
      </p:sp>
      <p:sp>
        <p:nvSpPr>
          <p:cNvPr id="1192962" name="Rectangle 2"/>
          <p:cNvSpPr>
            <a:spLocks noGrp="1" noRot="1" noChangeAspect="1" noChangeArrowheads="1" noTextEdit="1"/>
          </p:cNvSpPr>
          <p:nvPr>
            <p:ph type="sldImg"/>
          </p:nvPr>
        </p:nvSpPr>
        <p:spPr>
          <a:xfrm>
            <a:off x="-906463" y="1501775"/>
            <a:ext cx="8666163" cy="4875213"/>
          </a:xfrm>
          <a:ln/>
        </p:spPr>
      </p:sp>
      <p:sp>
        <p:nvSpPr>
          <p:cNvPr id="1192963" name="Rectangle 3"/>
          <p:cNvSpPr>
            <a:spLocks noGrp="1" noChangeArrowheads="1"/>
          </p:cNvSpPr>
          <p:nvPr>
            <p:ph type="body" idx="1"/>
          </p:nvPr>
        </p:nvSpPr>
        <p:spPr>
          <a:ln/>
        </p:spPr>
        <p:txBody>
          <a:bodyPr/>
          <a:lstStyle/>
          <a:p>
            <a:endParaRPr lang="en-US"/>
          </a:p>
        </p:txBody>
      </p:sp>
    </p:spTree>
    <p:extLst>
      <p:ext uri="{BB962C8B-B14F-4D97-AF65-F5344CB8AC3E}">
        <p14:creationId xmlns:p14="http://schemas.microsoft.com/office/powerpoint/2010/main" val="15518839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DAC8A6E-4D5B-48D2-8AED-3E3E62E872CE}" type="slidenum">
              <a:rPr lang="en-US"/>
              <a:pPr/>
              <a:t>30</a:t>
            </a:fld>
            <a:endParaRPr lang="en-US"/>
          </a:p>
        </p:txBody>
      </p:sp>
      <p:sp>
        <p:nvSpPr>
          <p:cNvPr id="1195010" name="Rectangle 2"/>
          <p:cNvSpPr>
            <a:spLocks noGrp="1" noRot="1" noChangeAspect="1" noChangeArrowheads="1" noTextEdit="1"/>
          </p:cNvSpPr>
          <p:nvPr>
            <p:ph type="sldImg"/>
          </p:nvPr>
        </p:nvSpPr>
        <p:spPr>
          <a:ln/>
        </p:spPr>
      </p:sp>
      <p:sp>
        <p:nvSpPr>
          <p:cNvPr id="119501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1672565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F10B00A-6B7A-4D7E-81C0-6F1DC4EF6E66}" type="slidenum">
              <a:rPr lang="en-US"/>
              <a:pPr/>
              <a:t>2</a:t>
            </a:fld>
            <a:endParaRPr lang="en-US"/>
          </a:p>
        </p:txBody>
      </p:sp>
      <p:sp>
        <p:nvSpPr>
          <p:cNvPr id="1170434" name="Rectangle 2"/>
          <p:cNvSpPr>
            <a:spLocks noGrp="1" noRot="1" noChangeAspect="1" noChangeArrowheads="1" noTextEdit="1"/>
          </p:cNvSpPr>
          <p:nvPr>
            <p:ph type="sldImg"/>
          </p:nvPr>
        </p:nvSpPr>
        <p:spPr>
          <a:ln/>
        </p:spPr>
      </p:sp>
      <p:sp>
        <p:nvSpPr>
          <p:cNvPr id="117043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01713358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CAD8222-B2E4-41A0-8AF5-817D63CD63D8}" type="slidenum">
              <a:rPr lang="en-US"/>
              <a:pPr/>
              <a:t>31</a:t>
            </a:fld>
            <a:endParaRPr lang="en-US"/>
          </a:p>
        </p:txBody>
      </p:sp>
      <p:sp>
        <p:nvSpPr>
          <p:cNvPr id="1197058" name="Rectangle 2"/>
          <p:cNvSpPr>
            <a:spLocks noGrp="1" noRot="1" noChangeAspect="1" noChangeArrowheads="1" noTextEdit="1"/>
          </p:cNvSpPr>
          <p:nvPr>
            <p:ph type="sldImg"/>
          </p:nvPr>
        </p:nvSpPr>
        <p:spPr>
          <a:ln/>
        </p:spPr>
      </p:sp>
      <p:sp>
        <p:nvSpPr>
          <p:cNvPr id="119705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41168143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F62D3BB-B96C-4D07-9E65-DACD61BE0F81}" type="slidenum">
              <a:rPr lang="en-US"/>
              <a:pPr/>
              <a:t>32</a:t>
            </a:fld>
            <a:endParaRPr lang="en-US"/>
          </a:p>
        </p:txBody>
      </p:sp>
      <p:sp>
        <p:nvSpPr>
          <p:cNvPr id="1199106" name="Rectangle 2"/>
          <p:cNvSpPr>
            <a:spLocks noGrp="1" noRot="1" noChangeAspect="1" noChangeArrowheads="1" noTextEdit="1"/>
          </p:cNvSpPr>
          <p:nvPr>
            <p:ph type="sldImg"/>
          </p:nvPr>
        </p:nvSpPr>
        <p:spPr>
          <a:ln/>
        </p:spPr>
      </p:sp>
      <p:sp>
        <p:nvSpPr>
          <p:cNvPr id="1199107"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63008017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079D5B0-7C05-4773-96FE-E6E6207438F8}" type="slidenum">
              <a:rPr lang="en-US"/>
              <a:pPr/>
              <a:t>33</a:t>
            </a:fld>
            <a:endParaRPr lang="en-US"/>
          </a:p>
        </p:txBody>
      </p:sp>
      <p:sp>
        <p:nvSpPr>
          <p:cNvPr id="1201154" name="Rectangle 2"/>
          <p:cNvSpPr>
            <a:spLocks noGrp="1" noRot="1" noChangeAspect="1" noChangeArrowheads="1" noTextEdit="1"/>
          </p:cNvSpPr>
          <p:nvPr>
            <p:ph type="sldImg"/>
          </p:nvPr>
        </p:nvSpPr>
        <p:spPr>
          <a:ln/>
        </p:spPr>
      </p:sp>
      <p:sp>
        <p:nvSpPr>
          <p:cNvPr id="120115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07954011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46E7537-8DED-413B-8030-7898DB4B8453}" type="slidenum">
              <a:rPr lang="en-US"/>
              <a:pPr/>
              <a:t>34</a:t>
            </a:fld>
            <a:endParaRPr lang="en-US"/>
          </a:p>
        </p:txBody>
      </p:sp>
      <p:sp>
        <p:nvSpPr>
          <p:cNvPr id="1203202" name="Rectangle 2"/>
          <p:cNvSpPr>
            <a:spLocks noGrp="1" noRot="1" noChangeAspect="1" noChangeArrowheads="1" noTextEdit="1"/>
          </p:cNvSpPr>
          <p:nvPr>
            <p:ph type="sldImg"/>
          </p:nvPr>
        </p:nvSpPr>
        <p:spPr>
          <a:ln/>
        </p:spPr>
      </p:sp>
      <p:sp>
        <p:nvSpPr>
          <p:cNvPr id="120320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53467208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6FF37A4-74B5-4C88-860D-ABFDF33FFF82}" type="slidenum">
              <a:rPr lang="en-US"/>
              <a:pPr/>
              <a:t>35</a:t>
            </a:fld>
            <a:endParaRPr lang="en-US"/>
          </a:p>
        </p:txBody>
      </p:sp>
      <p:sp>
        <p:nvSpPr>
          <p:cNvPr id="1205250" name="Rectangle 2"/>
          <p:cNvSpPr>
            <a:spLocks noGrp="1" noRot="1" noChangeAspect="1" noChangeArrowheads="1" noTextEdit="1"/>
          </p:cNvSpPr>
          <p:nvPr>
            <p:ph type="sldImg"/>
          </p:nvPr>
        </p:nvSpPr>
        <p:spPr>
          <a:ln/>
        </p:spPr>
      </p:sp>
      <p:sp>
        <p:nvSpPr>
          <p:cNvPr id="120525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57311816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E933CB6-553C-4B66-8B75-B8A32A99A354}" type="slidenum">
              <a:rPr lang="en-US"/>
              <a:pPr/>
              <a:t>36</a:t>
            </a:fld>
            <a:endParaRPr lang="en-US"/>
          </a:p>
        </p:txBody>
      </p:sp>
      <p:sp>
        <p:nvSpPr>
          <p:cNvPr id="1207298" name="Rectangle 2"/>
          <p:cNvSpPr>
            <a:spLocks noGrp="1" noRot="1" noChangeAspect="1" noChangeArrowheads="1" noTextEdit="1"/>
          </p:cNvSpPr>
          <p:nvPr>
            <p:ph type="sldImg"/>
          </p:nvPr>
        </p:nvSpPr>
        <p:spPr>
          <a:ln/>
        </p:spPr>
      </p:sp>
      <p:sp>
        <p:nvSpPr>
          <p:cNvPr id="120729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413448380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3811FDF-DE04-4459-8C20-3ABA2A002BB8}" type="slidenum">
              <a:rPr lang="en-US"/>
              <a:pPr/>
              <a:t>37</a:t>
            </a:fld>
            <a:endParaRPr lang="en-US"/>
          </a:p>
        </p:txBody>
      </p:sp>
      <p:sp>
        <p:nvSpPr>
          <p:cNvPr id="1209346" name="Rectangle 2"/>
          <p:cNvSpPr>
            <a:spLocks noGrp="1" noRot="1" noChangeAspect="1" noChangeArrowheads="1" noTextEdit="1"/>
          </p:cNvSpPr>
          <p:nvPr>
            <p:ph type="sldImg"/>
          </p:nvPr>
        </p:nvSpPr>
        <p:spPr>
          <a:ln/>
        </p:spPr>
      </p:sp>
      <p:sp>
        <p:nvSpPr>
          <p:cNvPr id="1209347"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89811518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58F6AB3-5ABC-405D-921F-DEAD3FD75566}" type="slidenum">
              <a:rPr lang="en-US"/>
              <a:pPr/>
              <a:t>38</a:t>
            </a:fld>
            <a:endParaRPr lang="en-US"/>
          </a:p>
        </p:txBody>
      </p:sp>
      <p:sp>
        <p:nvSpPr>
          <p:cNvPr id="1211394" name="Rectangle 2"/>
          <p:cNvSpPr>
            <a:spLocks noGrp="1" noRot="1" noChangeAspect="1" noChangeArrowheads="1" noTextEdit="1"/>
          </p:cNvSpPr>
          <p:nvPr>
            <p:ph type="sldImg"/>
          </p:nvPr>
        </p:nvSpPr>
        <p:spPr>
          <a:ln/>
        </p:spPr>
      </p:sp>
      <p:sp>
        <p:nvSpPr>
          <p:cNvPr id="121139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65122443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005BFA9-131F-4784-80AB-6CED8BFC9994}" type="slidenum">
              <a:rPr lang="en-US"/>
              <a:pPr/>
              <a:t>39</a:t>
            </a:fld>
            <a:endParaRPr lang="en-US"/>
          </a:p>
        </p:txBody>
      </p:sp>
      <p:sp>
        <p:nvSpPr>
          <p:cNvPr id="1213442" name="Rectangle 2"/>
          <p:cNvSpPr>
            <a:spLocks noGrp="1" noRot="1" noChangeAspect="1" noChangeArrowheads="1" noTextEdit="1"/>
          </p:cNvSpPr>
          <p:nvPr>
            <p:ph type="sldImg"/>
          </p:nvPr>
        </p:nvSpPr>
        <p:spPr>
          <a:ln/>
        </p:spPr>
      </p:sp>
      <p:sp>
        <p:nvSpPr>
          <p:cNvPr id="121344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59969400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F3B0933-2C58-456F-8E54-D8DCB2445F65}" type="slidenum">
              <a:rPr lang="en-US"/>
              <a:pPr/>
              <a:t>40</a:t>
            </a:fld>
            <a:endParaRPr lang="en-US"/>
          </a:p>
        </p:txBody>
      </p:sp>
      <p:sp>
        <p:nvSpPr>
          <p:cNvPr id="1215490" name="Rectangle 2"/>
          <p:cNvSpPr>
            <a:spLocks noGrp="1" noRot="1" noChangeAspect="1" noChangeArrowheads="1" noTextEdit="1"/>
          </p:cNvSpPr>
          <p:nvPr>
            <p:ph type="sldImg"/>
          </p:nvPr>
        </p:nvSpPr>
        <p:spPr>
          <a:ln/>
        </p:spPr>
      </p:sp>
      <p:sp>
        <p:nvSpPr>
          <p:cNvPr id="121549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4346426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9A7D03D-E9F4-4679-B7ED-222BE1A51647}" type="slidenum">
              <a:rPr lang="en-US"/>
              <a:pPr/>
              <a:t>3</a:t>
            </a:fld>
            <a:endParaRPr lang="en-US"/>
          </a:p>
        </p:txBody>
      </p:sp>
      <p:sp>
        <p:nvSpPr>
          <p:cNvPr id="1172482" name="Rectangle 2"/>
          <p:cNvSpPr>
            <a:spLocks noGrp="1" noRot="1" noChangeAspect="1" noChangeArrowheads="1" noTextEdit="1"/>
          </p:cNvSpPr>
          <p:nvPr>
            <p:ph type="sldImg"/>
          </p:nvPr>
        </p:nvSpPr>
        <p:spPr>
          <a:ln/>
        </p:spPr>
      </p:sp>
      <p:sp>
        <p:nvSpPr>
          <p:cNvPr id="117248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04247893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494733E-A59C-4026-9980-EAF935BF6C4A}" type="slidenum">
              <a:rPr lang="en-US"/>
              <a:pPr/>
              <a:t>41</a:t>
            </a:fld>
            <a:endParaRPr lang="en-US"/>
          </a:p>
        </p:txBody>
      </p:sp>
      <p:sp>
        <p:nvSpPr>
          <p:cNvPr id="1217538" name="Rectangle 2"/>
          <p:cNvSpPr>
            <a:spLocks noGrp="1" noRot="1" noChangeAspect="1" noChangeArrowheads="1" noTextEdit="1"/>
          </p:cNvSpPr>
          <p:nvPr>
            <p:ph type="sldImg"/>
          </p:nvPr>
        </p:nvSpPr>
        <p:spPr>
          <a:ln/>
        </p:spPr>
      </p:sp>
      <p:sp>
        <p:nvSpPr>
          <p:cNvPr id="121753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95705257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6483326-1C03-41D7-A68A-1ADA8D44CE74}" type="slidenum">
              <a:rPr lang="en-US"/>
              <a:pPr/>
              <a:t>42</a:t>
            </a:fld>
            <a:endParaRPr lang="en-US"/>
          </a:p>
        </p:txBody>
      </p:sp>
      <p:sp>
        <p:nvSpPr>
          <p:cNvPr id="1219586" name="Rectangle 2"/>
          <p:cNvSpPr>
            <a:spLocks noGrp="1" noRot="1" noChangeAspect="1" noChangeArrowheads="1" noTextEdit="1"/>
          </p:cNvSpPr>
          <p:nvPr>
            <p:ph type="sldImg"/>
          </p:nvPr>
        </p:nvSpPr>
        <p:spPr>
          <a:ln/>
        </p:spPr>
      </p:sp>
      <p:sp>
        <p:nvSpPr>
          <p:cNvPr id="1219587"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92871301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7AFB613-67CB-4877-AABD-D5AAE5F8AA04}" type="slidenum">
              <a:rPr lang="en-US"/>
              <a:pPr/>
              <a:t>43</a:t>
            </a:fld>
            <a:endParaRPr lang="en-US"/>
          </a:p>
        </p:txBody>
      </p:sp>
      <p:sp>
        <p:nvSpPr>
          <p:cNvPr id="1221634" name="Rectangle 2"/>
          <p:cNvSpPr>
            <a:spLocks noGrp="1" noRot="1" noChangeAspect="1" noChangeArrowheads="1" noTextEdit="1"/>
          </p:cNvSpPr>
          <p:nvPr>
            <p:ph type="sldImg"/>
          </p:nvPr>
        </p:nvSpPr>
        <p:spPr>
          <a:ln/>
        </p:spPr>
      </p:sp>
      <p:sp>
        <p:nvSpPr>
          <p:cNvPr id="122163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67440180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65989C3-5B6D-40A5-9FF6-8AD093DF6380}" type="slidenum">
              <a:rPr lang="en-US"/>
              <a:pPr/>
              <a:t>44</a:t>
            </a:fld>
            <a:endParaRPr lang="en-US"/>
          </a:p>
        </p:txBody>
      </p:sp>
      <p:sp>
        <p:nvSpPr>
          <p:cNvPr id="1223682" name="Rectangle 2"/>
          <p:cNvSpPr>
            <a:spLocks noGrp="1" noRot="1" noChangeAspect="1" noChangeArrowheads="1" noTextEdit="1"/>
          </p:cNvSpPr>
          <p:nvPr>
            <p:ph type="sldImg"/>
          </p:nvPr>
        </p:nvSpPr>
        <p:spPr>
          <a:ln/>
        </p:spPr>
      </p:sp>
      <p:sp>
        <p:nvSpPr>
          <p:cNvPr id="122368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9388080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F152035-6079-4375-9E4C-EA78935D7F85}" type="slidenum">
              <a:rPr lang="en-US"/>
              <a:pPr/>
              <a:t>45</a:t>
            </a:fld>
            <a:endParaRPr lang="en-US"/>
          </a:p>
        </p:txBody>
      </p:sp>
      <p:sp>
        <p:nvSpPr>
          <p:cNvPr id="1225730" name="Rectangle 2"/>
          <p:cNvSpPr>
            <a:spLocks noGrp="1" noRot="1" noChangeAspect="1" noChangeArrowheads="1" noTextEdit="1"/>
          </p:cNvSpPr>
          <p:nvPr>
            <p:ph type="sldImg"/>
          </p:nvPr>
        </p:nvSpPr>
        <p:spPr>
          <a:ln/>
        </p:spPr>
      </p:sp>
      <p:sp>
        <p:nvSpPr>
          <p:cNvPr id="122573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71716405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6173143-982A-4E49-B3BD-57EDF39DA92D}" type="slidenum">
              <a:rPr lang="en-US"/>
              <a:pPr/>
              <a:t>46</a:t>
            </a:fld>
            <a:endParaRPr lang="en-US"/>
          </a:p>
        </p:txBody>
      </p:sp>
      <p:sp>
        <p:nvSpPr>
          <p:cNvPr id="1227778" name="Rectangle 2"/>
          <p:cNvSpPr>
            <a:spLocks noGrp="1" noRot="1" noChangeAspect="1" noChangeArrowheads="1" noTextEdit="1"/>
          </p:cNvSpPr>
          <p:nvPr>
            <p:ph type="sldImg"/>
          </p:nvPr>
        </p:nvSpPr>
        <p:spPr>
          <a:ln/>
        </p:spPr>
      </p:sp>
      <p:sp>
        <p:nvSpPr>
          <p:cNvPr id="122777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04020081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60242AC-46CD-4A49-8932-4219208D5D45}" type="slidenum">
              <a:rPr lang="en-US"/>
              <a:pPr/>
              <a:t>47</a:t>
            </a:fld>
            <a:endParaRPr lang="en-US"/>
          </a:p>
        </p:txBody>
      </p:sp>
      <p:sp>
        <p:nvSpPr>
          <p:cNvPr id="1229826" name="Rectangle 2"/>
          <p:cNvSpPr>
            <a:spLocks noGrp="1" noRot="1" noChangeAspect="1" noChangeArrowheads="1" noTextEdit="1"/>
          </p:cNvSpPr>
          <p:nvPr>
            <p:ph type="sldImg"/>
          </p:nvPr>
        </p:nvSpPr>
        <p:spPr>
          <a:ln/>
        </p:spPr>
      </p:sp>
      <p:sp>
        <p:nvSpPr>
          <p:cNvPr id="1229827"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3531982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BFC2B0B-9170-4203-BF3F-4D124D809E74}" type="slidenum">
              <a:rPr lang="en-US"/>
              <a:pPr/>
              <a:t>48</a:t>
            </a:fld>
            <a:endParaRPr lang="en-US"/>
          </a:p>
        </p:txBody>
      </p:sp>
      <p:sp>
        <p:nvSpPr>
          <p:cNvPr id="1231874" name="Rectangle 2"/>
          <p:cNvSpPr>
            <a:spLocks noGrp="1" noRot="1" noChangeAspect="1" noChangeArrowheads="1" noTextEdit="1"/>
          </p:cNvSpPr>
          <p:nvPr>
            <p:ph type="sldImg"/>
          </p:nvPr>
        </p:nvSpPr>
        <p:spPr>
          <a:ln/>
        </p:spPr>
      </p:sp>
      <p:sp>
        <p:nvSpPr>
          <p:cNvPr id="123187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53836753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96E3AF8-5AB1-4B26-8E84-97DD11DBB084}" type="slidenum">
              <a:rPr lang="en-US"/>
              <a:pPr/>
              <a:t>49</a:t>
            </a:fld>
            <a:endParaRPr lang="en-US"/>
          </a:p>
        </p:txBody>
      </p:sp>
      <p:sp>
        <p:nvSpPr>
          <p:cNvPr id="1233922" name="Rectangle 2"/>
          <p:cNvSpPr>
            <a:spLocks noGrp="1" noRot="1" noChangeAspect="1" noChangeArrowheads="1" noTextEdit="1"/>
          </p:cNvSpPr>
          <p:nvPr>
            <p:ph type="sldImg"/>
          </p:nvPr>
        </p:nvSpPr>
        <p:spPr>
          <a:ln/>
        </p:spPr>
      </p:sp>
      <p:sp>
        <p:nvSpPr>
          <p:cNvPr id="123392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90039998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F092DAD-0B17-4392-ADC8-5377FB24F8EA}" type="slidenum">
              <a:rPr lang="en-US"/>
              <a:pPr/>
              <a:t>51</a:t>
            </a:fld>
            <a:endParaRPr lang="en-US"/>
          </a:p>
        </p:txBody>
      </p:sp>
      <p:sp>
        <p:nvSpPr>
          <p:cNvPr id="1235970" name="Rectangle 2"/>
          <p:cNvSpPr>
            <a:spLocks noGrp="1" noRot="1" noChangeAspect="1" noChangeArrowheads="1" noTextEdit="1"/>
          </p:cNvSpPr>
          <p:nvPr>
            <p:ph type="sldImg"/>
          </p:nvPr>
        </p:nvSpPr>
        <p:spPr>
          <a:ln/>
        </p:spPr>
      </p:sp>
      <p:sp>
        <p:nvSpPr>
          <p:cNvPr id="1235971" name="Rectangle 3"/>
          <p:cNvSpPr>
            <a:spLocks noGrp="1" noChangeArrowheads="1"/>
          </p:cNvSpPr>
          <p:nvPr>
            <p:ph type="body" idx="1"/>
          </p:nvPr>
        </p:nvSpPr>
        <p:spPr>
          <a:xfrm>
            <a:off x="914400" y="4416425"/>
            <a:ext cx="5029200" cy="4183063"/>
          </a:xfrm>
        </p:spPr>
        <p:txBody>
          <a:bodyPr/>
          <a:lstStyle/>
          <a:p>
            <a:endParaRPr lang="en-US"/>
          </a:p>
        </p:txBody>
      </p:sp>
    </p:spTree>
    <p:extLst>
      <p:ext uri="{BB962C8B-B14F-4D97-AF65-F5344CB8AC3E}">
        <p14:creationId xmlns:p14="http://schemas.microsoft.com/office/powerpoint/2010/main" val="22399828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5EFDBA8-6204-41BC-8BA1-230E28A0BC78}" type="slidenum">
              <a:rPr lang="en-US"/>
              <a:pPr/>
              <a:t>4</a:t>
            </a:fld>
            <a:endParaRPr lang="en-US"/>
          </a:p>
        </p:txBody>
      </p:sp>
      <p:sp>
        <p:nvSpPr>
          <p:cNvPr id="1174530" name="Rectangle 2"/>
          <p:cNvSpPr>
            <a:spLocks noGrp="1" noRot="1" noChangeAspect="1" noChangeArrowheads="1" noTextEdit="1"/>
          </p:cNvSpPr>
          <p:nvPr>
            <p:ph type="sldImg"/>
          </p:nvPr>
        </p:nvSpPr>
        <p:spPr>
          <a:ln/>
        </p:spPr>
      </p:sp>
      <p:sp>
        <p:nvSpPr>
          <p:cNvPr id="117453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76077316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DA6F56B-2DE3-49E4-88BC-6FAE77CD4DF0}" type="slidenum">
              <a:rPr lang="en-US"/>
              <a:pPr/>
              <a:t>53</a:t>
            </a:fld>
            <a:endParaRPr lang="en-US"/>
          </a:p>
        </p:txBody>
      </p:sp>
      <p:sp>
        <p:nvSpPr>
          <p:cNvPr id="1238018" name="Rectangle 2"/>
          <p:cNvSpPr>
            <a:spLocks noGrp="1" noRot="1" noChangeAspect="1" noChangeArrowheads="1" noTextEdit="1"/>
          </p:cNvSpPr>
          <p:nvPr>
            <p:ph type="sldImg"/>
          </p:nvPr>
        </p:nvSpPr>
        <p:spPr>
          <a:ln/>
        </p:spPr>
      </p:sp>
      <p:sp>
        <p:nvSpPr>
          <p:cNvPr id="1238019" name="Rectangle 3"/>
          <p:cNvSpPr>
            <a:spLocks noGrp="1" noChangeArrowheads="1"/>
          </p:cNvSpPr>
          <p:nvPr>
            <p:ph type="body" idx="1"/>
          </p:nvPr>
        </p:nvSpPr>
        <p:spPr>
          <a:xfrm>
            <a:off x="914400" y="4416425"/>
            <a:ext cx="5029200" cy="4183063"/>
          </a:xfrm>
        </p:spPr>
        <p:txBody>
          <a:bodyPr/>
          <a:lstStyle/>
          <a:p>
            <a:endParaRPr lang="en-US"/>
          </a:p>
        </p:txBody>
      </p:sp>
    </p:spTree>
    <p:extLst>
      <p:ext uri="{BB962C8B-B14F-4D97-AF65-F5344CB8AC3E}">
        <p14:creationId xmlns:p14="http://schemas.microsoft.com/office/powerpoint/2010/main" val="54732402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B07F0D5-9B4C-4B41-A79D-B2DE4603C8DF}" type="slidenum">
              <a:rPr lang="en-US"/>
              <a:pPr/>
              <a:t>54</a:t>
            </a:fld>
            <a:endParaRPr lang="en-US"/>
          </a:p>
        </p:txBody>
      </p:sp>
      <p:sp>
        <p:nvSpPr>
          <p:cNvPr id="1244162" name="Rectangle 2"/>
          <p:cNvSpPr>
            <a:spLocks noGrp="1" noRot="1" noChangeAspect="1" noChangeArrowheads="1" noTextEdit="1"/>
          </p:cNvSpPr>
          <p:nvPr>
            <p:ph type="sldImg"/>
          </p:nvPr>
        </p:nvSpPr>
        <p:spPr>
          <a:ln/>
        </p:spPr>
      </p:sp>
      <p:sp>
        <p:nvSpPr>
          <p:cNvPr id="1244163" name="Rectangle 3"/>
          <p:cNvSpPr>
            <a:spLocks noGrp="1" noChangeArrowheads="1"/>
          </p:cNvSpPr>
          <p:nvPr>
            <p:ph type="body" idx="1"/>
          </p:nvPr>
        </p:nvSpPr>
        <p:spPr>
          <a:xfrm>
            <a:off x="914400" y="4416425"/>
            <a:ext cx="5029200" cy="4183063"/>
          </a:xfrm>
        </p:spPr>
        <p:txBody>
          <a:bodyPr/>
          <a:lstStyle/>
          <a:p>
            <a:endParaRPr lang="en-US"/>
          </a:p>
        </p:txBody>
      </p:sp>
    </p:spTree>
    <p:extLst>
      <p:ext uri="{BB962C8B-B14F-4D97-AF65-F5344CB8AC3E}">
        <p14:creationId xmlns:p14="http://schemas.microsoft.com/office/powerpoint/2010/main" val="52426097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958905D-82AE-41FF-B5F8-159812FAF564}" type="slidenum">
              <a:rPr lang="en-US"/>
              <a:pPr/>
              <a:t>55</a:t>
            </a:fld>
            <a:endParaRPr lang="en-US"/>
          </a:p>
        </p:txBody>
      </p:sp>
      <p:sp>
        <p:nvSpPr>
          <p:cNvPr id="1246210" name="Rectangle 2"/>
          <p:cNvSpPr>
            <a:spLocks noGrp="1" noRot="1" noChangeAspect="1" noChangeArrowheads="1" noTextEdit="1"/>
          </p:cNvSpPr>
          <p:nvPr>
            <p:ph type="sldImg"/>
          </p:nvPr>
        </p:nvSpPr>
        <p:spPr>
          <a:ln/>
        </p:spPr>
      </p:sp>
      <p:sp>
        <p:nvSpPr>
          <p:cNvPr id="1246211" name="Rectangle 3"/>
          <p:cNvSpPr>
            <a:spLocks noGrp="1" noChangeArrowheads="1"/>
          </p:cNvSpPr>
          <p:nvPr>
            <p:ph type="body" idx="1"/>
          </p:nvPr>
        </p:nvSpPr>
        <p:spPr>
          <a:xfrm>
            <a:off x="914400" y="4416425"/>
            <a:ext cx="5029200" cy="4183063"/>
          </a:xfrm>
        </p:spPr>
        <p:txBody>
          <a:bodyPr/>
          <a:lstStyle/>
          <a:p>
            <a:endParaRPr lang="en-US"/>
          </a:p>
        </p:txBody>
      </p:sp>
    </p:spTree>
    <p:extLst>
      <p:ext uri="{BB962C8B-B14F-4D97-AF65-F5344CB8AC3E}">
        <p14:creationId xmlns:p14="http://schemas.microsoft.com/office/powerpoint/2010/main" val="3775985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60A88B8-56C7-4FCB-B727-4418C951405D}" type="slidenum">
              <a:rPr lang="en-US"/>
              <a:pPr/>
              <a:t>56</a:t>
            </a:fld>
            <a:endParaRPr lang="en-US"/>
          </a:p>
        </p:txBody>
      </p:sp>
      <p:sp>
        <p:nvSpPr>
          <p:cNvPr id="1248258" name="Rectangle 2"/>
          <p:cNvSpPr>
            <a:spLocks noGrp="1" noRot="1" noChangeAspect="1" noChangeArrowheads="1" noTextEdit="1"/>
          </p:cNvSpPr>
          <p:nvPr>
            <p:ph type="sldImg"/>
          </p:nvPr>
        </p:nvSpPr>
        <p:spPr>
          <a:ln/>
        </p:spPr>
      </p:sp>
      <p:sp>
        <p:nvSpPr>
          <p:cNvPr id="1248259" name="Rectangle 3"/>
          <p:cNvSpPr>
            <a:spLocks noGrp="1" noChangeArrowheads="1"/>
          </p:cNvSpPr>
          <p:nvPr>
            <p:ph type="body" idx="1"/>
          </p:nvPr>
        </p:nvSpPr>
        <p:spPr>
          <a:xfrm>
            <a:off x="914400" y="4416425"/>
            <a:ext cx="5029200" cy="4183063"/>
          </a:xfrm>
        </p:spPr>
        <p:txBody>
          <a:bodyPr/>
          <a:lstStyle/>
          <a:p>
            <a:endParaRPr lang="en-US"/>
          </a:p>
        </p:txBody>
      </p:sp>
    </p:spTree>
    <p:extLst>
      <p:ext uri="{BB962C8B-B14F-4D97-AF65-F5344CB8AC3E}">
        <p14:creationId xmlns:p14="http://schemas.microsoft.com/office/powerpoint/2010/main" val="371945309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5487F03-2761-4DEA-9B36-161942F7B510}" type="slidenum">
              <a:rPr lang="en-US"/>
              <a:pPr/>
              <a:t>57</a:t>
            </a:fld>
            <a:endParaRPr lang="en-US"/>
          </a:p>
        </p:txBody>
      </p:sp>
      <p:sp>
        <p:nvSpPr>
          <p:cNvPr id="1655810" name="Rectangle 2"/>
          <p:cNvSpPr>
            <a:spLocks noGrp="1" noRot="1" noChangeAspect="1" noChangeArrowheads="1" noTextEdit="1"/>
          </p:cNvSpPr>
          <p:nvPr>
            <p:ph type="sldImg"/>
          </p:nvPr>
        </p:nvSpPr>
        <p:spPr>
          <a:ln/>
        </p:spPr>
      </p:sp>
      <p:sp>
        <p:nvSpPr>
          <p:cNvPr id="1655811" name="Rectangle 3"/>
          <p:cNvSpPr>
            <a:spLocks noGrp="1" noChangeArrowheads="1"/>
          </p:cNvSpPr>
          <p:nvPr>
            <p:ph type="body" idx="1"/>
          </p:nvPr>
        </p:nvSpPr>
        <p:spPr>
          <a:xfrm>
            <a:off x="914400" y="4416425"/>
            <a:ext cx="5029200" cy="4183063"/>
          </a:xfrm>
        </p:spPr>
        <p:txBody>
          <a:bodyPr/>
          <a:lstStyle/>
          <a:p>
            <a:endParaRPr lang="en-US"/>
          </a:p>
        </p:txBody>
      </p:sp>
    </p:spTree>
    <p:extLst>
      <p:ext uri="{BB962C8B-B14F-4D97-AF65-F5344CB8AC3E}">
        <p14:creationId xmlns:p14="http://schemas.microsoft.com/office/powerpoint/2010/main" val="9823938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D10628F-E73C-476F-A46B-D9A587B80DC9}" type="slidenum">
              <a:rPr lang="en-US"/>
              <a:pPr/>
              <a:t>5</a:t>
            </a:fld>
            <a:endParaRPr lang="en-US"/>
          </a:p>
        </p:txBody>
      </p:sp>
      <p:sp>
        <p:nvSpPr>
          <p:cNvPr id="1176578" name="Rectangle 2"/>
          <p:cNvSpPr>
            <a:spLocks noGrp="1" noRot="1" noChangeAspect="1" noChangeArrowheads="1" noTextEdit="1"/>
          </p:cNvSpPr>
          <p:nvPr>
            <p:ph type="sldImg"/>
          </p:nvPr>
        </p:nvSpPr>
        <p:spPr>
          <a:ln/>
        </p:spPr>
      </p:sp>
      <p:sp>
        <p:nvSpPr>
          <p:cNvPr id="117657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1696531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D10628F-E73C-476F-A46B-D9A587B80DC9}" type="slidenum">
              <a:rPr lang="en-US"/>
              <a:pPr/>
              <a:t>6</a:t>
            </a:fld>
            <a:endParaRPr lang="en-US"/>
          </a:p>
        </p:txBody>
      </p:sp>
      <p:sp>
        <p:nvSpPr>
          <p:cNvPr id="1176578" name="Rectangle 2"/>
          <p:cNvSpPr>
            <a:spLocks noGrp="1" noRot="1" noChangeAspect="1" noChangeArrowheads="1" noTextEdit="1"/>
          </p:cNvSpPr>
          <p:nvPr>
            <p:ph type="sldImg"/>
          </p:nvPr>
        </p:nvSpPr>
        <p:spPr>
          <a:ln/>
        </p:spPr>
      </p:sp>
      <p:sp>
        <p:nvSpPr>
          <p:cNvPr id="117657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7087493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1640396-FC0E-4825-AA6B-9A240573A7F0}" type="slidenum">
              <a:rPr lang="en-US"/>
              <a:pPr/>
              <a:t>7</a:t>
            </a:fld>
            <a:endParaRPr lang="en-US"/>
          </a:p>
        </p:txBody>
      </p:sp>
      <p:sp>
        <p:nvSpPr>
          <p:cNvPr id="1178626" name="Rectangle 2"/>
          <p:cNvSpPr>
            <a:spLocks noGrp="1" noRot="1" noChangeAspect="1" noChangeArrowheads="1" noTextEdit="1"/>
          </p:cNvSpPr>
          <p:nvPr>
            <p:ph type="sldImg"/>
          </p:nvPr>
        </p:nvSpPr>
        <p:spPr>
          <a:ln/>
        </p:spPr>
      </p:sp>
      <p:sp>
        <p:nvSpPr>
          <p:cNvPr id="1178627"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4524587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15719F02-D130-48BE-8368-4F1C551A9398}" type="slidenum">
              <a:rPr lang="en-US"/>
              <a:pPr/>
              <a:t>8</a:t>
            </a:fld>
            <a:endParaRPr lang="en-US"/>
          </a:p>
        </p:txBody>
      </p:sp>
      <p:sp>
        <p:nvSpPr>
          <p:cNvPr id="2163714" name="Slide Image Placeholder 1"/>
          <p:cNvSpPr>
            <a:spLocks noGrp="1" noRot="1" noChangeAspect="1" noTextEdit="1"/>
          </p:cNvSpPr>
          <p:nvPr>
            <p:ph type="sldImg"/>
          </p:nvPr>
        </p:nvSpPr>
        <p:spPr>
          <a:ln/>
        </p:spPr>
      </p:sp>
      <p:sp>
        <p:nvSpPr>
          <p:cNvPr id="3" name="Notes Placeholder 2"/>
          <p:cNvSpPr>
            <a:spLocks noGrp="1"/>
          </p:cNvSpPr>
          <p:nvPr>
            <p:ph type="body" idx="1"/>
          </p:nvPr>
        </p:nvSpPr>
        <p:spPr/>
        <p:txBody>
          <a:bodyPr>
            <a:normAutofit/>
          </a:bodyPr>
          <a:lstStyle/>
          <a:p>
            <a:pPr>
              <a:lnSpc>
                <a:spcPct val="90000"/>
              </a:lnSpc>
            </a:pPr>
            <a:endParaRPr lang="en-US"/>
          </a:p>
        </p:txBody>
      </p:sp>
      <p:sp>
        <p:nvSpPr>
          <p:cNvPr id="2163716" name="Slide Number Placeholder 3"/>
          <p:cNvSpPr txBox="1">
            <a:spLocks noGrp="1"/>
          </p:cNvSpPr>
          <p:nvPr/>
        </p:nvSpPr>
        <p:spPr bwMode="auto">
          <a:xfrm>
            <a:off x="3884613" y="8829675"/>
            <a:ext cx="2971800"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fontAlgn="base">
              <a:spcBef>
                <a:spcPct val="0"/>
              </a:spcBef>
              <a:spcAft>
                <a:spcPct val="0"/>
              </a:spcAft>
              <a:defRPr>
                <a:solidFill>
                  <a:schemeClr val="tx1"/>
                </a:solidFill>
                <a:latin typeface="Arial" charset="0"/>
              </a:defRPr>
            </a:lvl6pPr>
            <a:lvl7pPr marL="2971800" indent="-228600" fontAlgn="base">
              <a:spcBef>
                <a:spcPct val="0"/>
              </a:spcBef>
              <a:spcAft>
                <a:spcPct val="0"/>
              </a:spcAft>
              <a:defRPr>
                <a:solidFill>
                  <a:schemeClr val="tx1"/>
                </a:solidFill>
                <a:latin typeface="Arial" charset="0"/>
              </a:defRPr>
            </a:lvl7pPr>
            <a:lvl8pPr marL="3429000" indent="-228600" fontAlgn="base">
              <a:spcBef>
                <a:spcPct val="0"/>
              </a:spcBef>
              <a:spcAft>
                <a:spcPct val="0"/>
              </a:spcAft>
              <a:defRPr>
                <a:solidFill>
                  <a:schemeClr val="tx1"/>
                </a:solidFill>
                <a:latin typeface="Arial" charset="0"/>
              </a:defRPr>
            </a:lvl8pPr>
            <a:lvl9pPr marL="3886200" indent="-228600" fontAlgn="base">
              <a:spcBef>
                <a:spcPct val="0"/>
              </a:spcBef>
              <a:spcAft>
                <a:spcPct val="0"/>
              </a:spcAft>
              <a:defRPr>
                <a:solidFill>
                  <a:schemeClr val="tx1"/>
                </a:solidFill>
                <a:latin typeface="Arial" charset="0"/>
              </a:defRPr>
            </a:lvl9pPr>
          </a:lstStyle>
          <a:p>
            <a:pPr algn="r"/>
            <a:fld id="{854AD83B-2CC3-47E3-94D6-B5FA2FA85705}" type="slidenum">
              <a:rPr lang="en-US" sz="1200">
                <a:cs typeface="Arial" charset="0"/>
              </a:rPr>
              <a:pPr algn="r"/>
              <a:t>8</a:t>
            </a:fld>
            <a:endParaRPr lang="en-US" sz="1200">
              <a:cs typeface="Arial" charset="0"/>
            </a:endParaRPr>
          </a:p>
        </p:txBody>
      </p:sp>
    </p:spTree>
    <p:extLst>
      <p:ext uri="{BB962C8B-B14F-4D97-AF65-F5344CB8AC3E}">
        <p14:creationId xmlns:p14="http://schemas.microsoft.com/office/powerpoint/2010/main" val="345171945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Separator Page">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542060"/>
            <a:ext cx="9144000" cy="2054160"/>
          </a:xfrm>
        </p:spPr>
        <p:txBody>
          <a:bodyPr/>
          <a:lstStyle>
            <a:lvl1pPr algn="ctr">
              <a:defRPr>
                <a:solidFill>
                  <a:schemeClr val="bg1"/>
                </a:solidFill>
                <a:latin typeface="Arial"/>
              </a:defRPr>
            </a:lvl1pPr>
          </a:lstStyle>
          <a:p>
            <a:r>
              <a:rPr lang="en-US" dirty="0"/>
              <a:t>Separator</a:t>
            </a:r>
          </a:p>
        </p:txBody>
      </p:sp>
      <p:pic>
        <p:nvPicPr>
          <p:cNvPr id="6" name="Picture 5" descr="NWU PPT Wide Opt 1_Separator.jp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9143999" cy="5143500"/>
          </a:xfrm>
          <a:prstGeom prst="rect">
            <a:avLst/>
          </a:prstGeom>
        </p:spPr>
      </p:pic>
      <p:sp>
        <p:nvSpPr>
          <p:cNvPr id="8" name="TextBox 7"/>
          <p:cNvSpPr txBox="1"/>
          <p:nvPr userDrawn="1"/>
        </p:nvSpPr>
        <p:spPr>
          <a:xfrm>
            <a:off x="952500" y="-1342571"/>
            <a:ext cx="184666" cy="369332"/>
          </a:xfrm>
          <a:prstGeom prst="rect">
            <a:avLst/>
          </a:prstGeom>
          <a:noFill/>
        </p:spPr>
        <p:txBody>
          <a:bodyPr wrap="none" rtlCol="0">
            <a:spAutoFit/>
          </a:bodyPr>
          <a:lstStyle/>
          <a:p>
            <a:endParaRPr lang="en-US" dirty="0"/>
          </a:p>
        </p:txBody>
      </p:sp>
      <p:sp>
        <p:nvSpPr>
          <p:cNvPr id="9" name="TextBox 8"/>
          <p:cNvSpPr txBox="1"/>
          <p:nvPr userDrawn="1"/>
        </p:nvSpPr>
        <p:spPr>
          <a:xfrm>
            <a:off x="8608786" y="5669643"/>
            <a:ext cx="184666"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6117737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atin typeface="Arial"/>
              </a:defRPr>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atin typeface="Aria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atin typeface="Aria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7702783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Arial"/>
              </a:defRPr>
            </a:lvl1pPr>
          </a:lstStyle>
          <a:p>
            <a:r>
              <a:rPr lang="en-US"/>
              <a:t>Click to edit Master title style</a:t>
            </a:r>
          </a:p>
        </p:txBody>
      </p:sp>
      <p:sp>
        <p:nvSpPr>
          <p:cNvPr id="3" name="Vertical Text Placeholder 2"/>
          <p:cNvSpPr>
            <a:spLocks noGrp="1"/>
          </p:cNvSpPr>
          <p:nvPr>
            <p:ph type="body" orient="vert" idx="1"/>
          </p:nvPr>
        </p:nvSpPr>
        <p:spPr/>
        <p:txBody>
          <a:bodyPr vert="eaVert"/>
          <a:lstStyle>
            <a:lvl1pPr>
              <a:defRPr>
                <a:latin typeface="Arial"/>
              </a:defRPr>
            </a:lvl1pPr>
            <a:lvl2pPr>
              <a:defRPr>
                <a:latin typeface="Arial"/>
              </a:defRPr>
            </a:lvl2pPr>
            <a:lvl3pPr>
              <a:defRPr>
                <a:latin typeface="Arial"/>
              </a:defRPr>
            </a:lvl3pPr>
            <a:lvl4pPr>
              <a:defRPr>
                <a:latin typeface="Arial"/>
              </a:defRPr>
            </a:lvl4pPr>
            <a:lvl5pPr>
              <a:defRPr>
                <a:latin typeface="Aria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Box 6"/>
          <p:cNvSpPr txBox="1"/>
          <p:nvPr userDrawn="1"/>
        </p:nvSpPr>
        <p:spPr>
          <a:xfrm>
            <a:off x="3136197" y="-304560"/>
            <a:ext cx="184666"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7850293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lvl1pPr>
              <a:defRPr>
                <a:latin typeface="Arial"/>
              </a:defRPr>
            </a:lvl1pPr>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lvl1pPr>
              <a:defRPr>
                <a:latin typeface="Arial"/>
              </a:defRPr>
            </a:lvl1pPr>
            <a:lvl2pPr>
              <a:defRPr>
                <a:latin typeface="Arial"/>
              </a:defRPr>
            </a:lvl2pPr>
            <a:lvl3pPr>
              <a:defRPr>
                <a:latin typeface="Arial"/>
              </a:defRPr>
            </a:lvl3pPr>
            <a:lvl4pPr>
              <a:defRPr>
                <a:latin typeface="Arial"/>
              </a:defRPr>
            </a:lvl4pPr>
            <a:lvl5pPr>
              <a:defRPr>
                <a:latin typeface="Aria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4923212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7620000" cy="685800"/>
          </a:xfrm>
        </p:spPr>
        <p:txBody>
          <a:bodyPr/>
          <a:lstStyle/>
          <a:p>
            <a:r>
              <a:rPr lang="en-US"/>
              <a:t>Click to edit Master title style</a:t>
            </a:r>
          </a:p>
        </p:txBody>
      </p:sp>
      <p:sp>
        <p:nvSpPr>
          <p:cNvPr id="3" name="Table Placeholder 2"/>
          <p:cNvSpPr>
            <a:spLocks noGrp="1"/>
          </p:cNvSpPr>
          <p:nvPr>
            <p:ph type="tbl" idx="1"/>
          </p:nvPr>
        </p:nvSpPr>
        <p:spPr>
          <a:xfrm>
            <a:off x="304800" y="914400"/>
            <a:ext cx="8382000" cy="3829050"/>
          </a:xfrm>
        </p:spPr>
        <p:txBody>
          <a:bodyPr/>
          <a:lstStyle/>
          <a:p>
            <a:endParaRPr lang="en-US"/>
          </a:p>
        </p:txBody>
      </p:sp>
      <p:sp>
        <p:nvSpPr>
          <p:cNvPr id="4" name="Slide Number Placeholder 3"/>
          <p:cNvSpPr>
            <a:spLocks noGrp="1"/>
          </p:cNvSpPr>
          <p:nvPr>
            <p:ph type="sldNum" sz="quarter" idx="10"/>
          </p:nvPr>
        </p:nvSpPr>
        <p:spPr>
          <a:xfrm>
            <a:off x="8077200" y="4972050"/>
            <a:ext cx="1066800" cy="171450"/>
          </a:xfrm>
        </p:spPr>
        <p:txBody>
          <a:bodyPr/>
          <a:lstStyle>
            <a:lvl1pPr>
              <a:defRPr/>
            </a:lvl1pPr>
          </a:lstStyle>
          <a:p>
            <a:fld id="{9046207A-89B9-4149-9158-8C7D11373B07}" type="slidenum">
              <a:rPr lang="en-US"/>
              <a:pPr/>
              <a:t>‹#›</a:t>
            </a:fld>
            <a:endParaRPr lang="en-US"/>
          </a:p>
        </p:txBody>
      </p:sp>
    </p:spTree>
    <p:extLst>
      <p:ext uri="{BB962C8B-B14F-4D97-AF65-F5344CB8AC3E}">
        <p14:creationId xmlns:p14="http://schemas.microsoft.com/office/powerpoint/2010/main" val="32232121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Slide Number Placeholder 3">
            <a:extLst>
              <a:ext uri="{FF2B5EF4-FFF2-40B4-BE49-F238E27FC236}">
                <a16:creationId xmlns:a16="http://schemas.microsoft.com/office/drawing/2014/main" id="{D0531BA6-4245-C0CD-F634-B8C0E394BA64}"/>
              </a:ext>
            </a:extLst>
          </p:cNvPr>
          <p:cNvSpPr>
            <a:spLocks noGrp="1"/>
          </p:cNvSpPr>
          <p:nvPr>
            <p:ph type="sldNum" sz="quarter" idx="4"/>
          </p:nvPr>
        </p:nvSpPr>
        <p:spPr bwMode="auto">
          <a:xfrm>
            <a:off x="8565588" y="4871693"/>
            <a:ext cx="533400" cy="228600"/>
          </a:xfrm>
          <a:prstGeom prst="rect">
            <a:avLst/>
          </a:prstGeom>
          <a:solidFill>
            <a:schemeClr val="bg1"/>
          </a:solidFill>
          <a:ln>
            <a:noFill/>
          </a:ln>
          <a:effectLst/>
        </p:spPr>
        <p:txBody>
          <a:bodyPr vert="horz" wrap="square" lIns="91440" tIns="45720" rIns="91440" bIns="45720" numCol="1" anchor="t" anchorCtr="0" compatLnSpc="1">
            <a:prstTxWarp prst="textNoShape">
              <a:avLst/>
            </a:prstTxWarp>
          </a:bodyPr>
          <a:lstStyle>
            <a:defPPr>
              <a:defRPr lang="en-US"/>
            </a:defPPr>
            <a:lvl1pPr algn="r" rtl="0" eaLnBrk="1" fontAlgn="base" hangingPunct="1">
              <a:spcBef>
                <a:spcPct val="0"/>
              </a:spcBef>
              <a:spcAft>
                <a:spcPct val="0"/>
              </a:spcAft>
              <a:defRPr sz="1000" b="1" kern="1200">
                <a:solidFill>
                  <a:srgbClr val="8C8C8C"/>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fld id="{306856F9-D334-46FF-99D0-E2BBC6C2ECDB}" type="slidenum">
              <a:rPr lang="en-US" smtClean="0"/>
              <a:pPr/>
              <a:t>‹#›</a:t>
            </a:fld>
            <a:endParaRPr lang="en-US" dirty="0"/>
          </a:p>
        </p:txBody>
      </p:sp>
    </p:spTree>
    <p:extLst>
      <p:ext uri="{BB962C8B-B14F-4D97-AF65-F5344CB8AC3E}">
        <p14:creationId xmlns:p14="http://schemas.microsoft.com/office/powerpoint/2010/main" val="40532003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lvl1pPr>
              <a:defRPr>
                <a:latin typeface="Arial"/>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latin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34414084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Arial"/>
              </a:defRPr>
            </a:lvl1pPr>
          </a:lstStyle>
          <a:p>
            <a:r>
              <a:rPr lang="en-US" dirty="0"/>
              <a:t>Click to edit Master title style</a:t>
            </a:r>
          </a:p>
        </p:txBody>
      </p:sp>
      <p:sp>
        <p:nvSpPr>
          <p:cNvPr id="3" name="Content Placeholder 2"/>
          <p:cNvSpPr>
            <a:spLocks noGrp="1"/>
          </p:cNvSpPr>
          <p:nvPr>
            <p:ph idx="1"/>
          </p:nvPr>
        </p:nvSpPr>
        <p:spPr/>
        <p:txBody>
          <a:bodyPr/>
          <a:lstStyle>
            <a:lvl1pPr>
              <a:defRPr>
                <a:latin typeface="Arial"/>
              </a:defRPr>
            </a:lvl1pPr>
            <a:lvl2pPr>
              <a:defRPr>
                <a:latin typeface="Arial"/>
              </a:defRPr>
            </a:lvl2pPr>
            <a:lvl3pPr>
              <a:defRPr>
                <a:latin typeface="Arial"/>
              </a:defRPr>
            </a:lvl3pPr>
            <a:lvl4pPr>
              <a:defRPr>
                <a:latin typeface="Arial"/>
              </a:defRPr>
            </a:lvl4pPr>
            <a:lvl5pPr>
              <a:defRPr>
                <a:latin typeface="Aria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3">
            <a:extLst>
              <a:ext uri="{FF2B5EF4-FFF2-40B4-BE49-F238E27FC236}">
                <a16:creationId xmlns:a16="http://schemas.microsoft.com/office/drawing/2014/main" id="{F860C1C4-F588-00D4-6615-2E32F5F0C561}"/>
              </a:ext>
            </a:extLst>
          </p:cNvPr>
          <p:cNvSpPr>
            <a:spLocks noGrp="1"/>
          </p:cNvSpPr>
          <p:nvPr>
            <p:ph type="sldNum" sz="quarter" idx="4"/>
          </p:nvPr>
        </p:nvSpPr>
        <p:spPr bwMode="auto">
          <a:xfrm>
            <a:off x="8565588" y="4891865"/>
            <a:ext cx="533400" cy="228600"/>
          </a:xfrm>
          <a:prstGeom prst="rect">
            <a:avLst/>
          </a:prstGeom>
          <a:solidFill>
            <a:schemeClr val="bg1"/>
          </a:solidFill>
          <a:ln>
            <a:noFill/>
          </a:ln>
          <a:effectLst/>
        </p:spPr>
        <p:txBody>
          <a:bodyPr vert="horz" wrap="square" lIns="91440" tIns="45720" rIns="91440" bIns="45720" numCol="1" anchor="t" anchorCtr="0" compatLnSpc="1">
            <a:prstTxWarp prst="textNoShape">
              <a:avLst/>
            </a:prstTxWarp>
          </a:bodyPr>
          <a:lstStyle>
            <a:defPPr>
              <a:defRPr lang="en-US"/>
            </a:defPPr>
            <a:lvl1pPr algn="r" rtl="0" eaLnBrk="1" fontAlgn="base" hangingPunct="1">
              <a:spcBef>
                <a:spcPct val="0"/>
              </a:spcBef>
              <a:spcAft>
                <a:spcPct val="0"/>
              </a:spcAft>
              <a:defRPr sz="1000" b="1" kern="1200">
                <a:solidFill>
                  <a:srgbClr val="8C8C8C"/>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fld id="{306856F9-D334-46FF-99D0-E2BBC6C2ECDB}" type="slidenum">
              <a:rPr lang="en-US" smtClean="0"/>
              <a:pPr/>
              <a:t>‹#›</a:t>
            </a:fld>
            <a:endParaRPr lang="en-US" dirty="0"/>
          </a:p>
        </p:txBody>
      </p:sp>
    </p:spTree>
    <p:extLst>
      <p:ext uri="{BB962C8B-B14F-4D97-AF65-F5344CB8AC3E}">
        <p14:creationId xmlns:p14="http://schemas.microsoft.com/office/powerpoint/2010/main" val="40965669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normAutofit/>
          </a:bodyPr>
          <a:lstStyle>
            <a:lvl1pPr algn="l">
              <a:defRPr sz="3200" b="1" cap="all">
                <a:latin typeface="Arial"/>
              </a:defRPr>
            </a:lvl1pPr>
          </a:lstStyle>
          <a:p>
            <a:r>
              <a:rPr lang="en-US" dirty="0"/>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latin typeface="Aria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24046367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Arial"/>
              </a:defRPr>
            </a:lvl1pPr>
          </a:lstStyle>
          <a:p>
            <a:r>
              <a:rPr lang="en-US" dirty="0"/>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800">
                <a:latin typeface="Arial"/>
              </a:defRPr>
            </a:lvl1pPr>
            <a:lvl2pPr>
              <a:defRPr sz="2400">
                <a:latin typeface="Arial"/>
              </a:defRPr>
            </a:lvl2pPr>
            <a:lvl3pPr>
              <a:defRPr sz="2000">
                <a:latin typeface="Arial"/>
              </a:defRPr>
            </a:lvl3pPr>
            <a:lvl4pPr>
              <a:defRPr sz="1800">
                <a:latin typeface="Arial"/>
              </a:defRPr>
            </a:lvl4pPr>
            <a:lvl5pPr>
              <a:defRPr sz="1800">
                <a:latin typeface="Aria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800">
                <a:latin typeface="Arial"/>
              </a:defRPr>
            </a:lvl1pPr>
            <a:lvl2pPr>
              <a:defRPr sz="2400">
                <a:latin typeface="Arial"/>
              </a:defRPr>
            </a:lvl2pPr>
            <a:lvl3pPr>
              <a:defRPr sz="2000">
                <a:latin typeface="Arial"/>
              </a:defRPr>
            </a:lvl3pPr>
            <a:lvl4pPr>
              <a:defRPr sz="1800">
                <a:latin typeface="Arial"/>
              </a:defRPr>
            </a:lvl4pPr>
            <a:lvl5pPr>
              <a:defRPr sz="1800">
                <a:latin typeface="Aria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957278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Arial"/>
              </a:defRPr>
            </a:lvl1pPr>
          </a:lstStyle>
          <a:p>
            <a:r>
              <a:rPr lang="en-US" dirty="0"/>
              <a:t>Click to edit Master title style</a:t>
            </a:r>
          </a:p>
        </p:txBody>
      </p:sp>
      <p:sp>
        <p:nvSpPr>
          <p:cNvPr id="3" name="Text Placeholder 2"/>
          <p:cNvSpPr>
            <a:spLocks noGrp="1"/>
          </p:cNvSpPr>
          <p:nvPr>
            <p:ph type="body" idx="1"/>
          </p:nvPr>
        </p:nvSpPr>
        <p:spPr>
          <a:xfrm>
            <a:off x="457200" y="1151335"/>
            <a:ext cx="4040188" cy="479822"/>
          </a:xfrm>
        </p:spPr>
        <p:txBody>
          <a:bodyPr anchor="b">
            <a:normAutofit/>
          </a:bodyPr>
          <a:lstStyle>
            <a:lvl1pPr marL="0" indent="0">
              <a:buNone/>
              <a:defRPr sz="2000" b="1">
                <a:latin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atin typeface="Arial"/>
              </a:defRPr>
            </a:lvl1pPr>
            <a:lvl2pPr>
              <a:defRPr sz="2000">
                <a:latin typeface="Arial"/>
              </a:defRPr>
            </a:lvl2pPr>
            <a:lvl3pPr>
              <a:defRPr sz="1800">
                <a:latin typeface="Arial"/>
              </a:defRPr>
            </a:lvl3pPr>
            <a:lvl4pPr>
              <a:defRPr sz="1600">
                <a:latin typeface="Arial"/>
              </a:defRPr>
            </a:lvl4pPr>
            <a:lvl5pPr>
              <a:defRPr sz="1600">
                <a:latin typeface="Aria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normAutofit/>
          </a:bodyPr>
          <a:lstStyle>
            <a:lvl1pPr marL="0" indent="0">
              <a:buNone/>
              <a:defRPr sz="2000" b="1">
                <a:latin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2400">
                <a:latin typeface="Arial"/>
              </a:defRPr>
            </a:lvl1pPr>
            <a:lvl2pPr>
              <a:defRPr sz="2000">
                <a:latin typeface="Arial"/>
              </a:defRPr>
            </a:lvl2pPr>
            <a:lvl3pPr>
              <a:defRPr sz="1800">
                <a:latin typeface="Arial"/>
              </a:defRPr>
            </a:lvl3pPr>
            <a:lvl4pPr>
              <a:defRPr sz="1600">
                <a:latin typeface="Arial"/>
              </a:defRPr>
            </a:lvl4pPr>
            <a:lvl5pPr>
              <a:defRPr sz="1600">
                <a:latin typeface="Aria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437705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Arial"/>
              </a:defRPr>
            </a:lvl1pPr>
          </a:lstStyle>
          <a:p>
            <a:r>
              <a:rPr lang="en-US"/>
              <a:t>Click to edit Master title style</a:t>
            </a:r>
          </a:p>
        </p:txBody>
      </p:sp>
      <p:sp>
        <p:nvSpPr>
          <p:cNvPr id="3" name="Slide Number Placeholder 3">
            <a:extLst>
              <a:ext uri="{FF2B5EF4-FFF2-40B4-BE49-F238E27FC236}">
                <a16:creationId xmlns:a16="http://schemas.microsoft.com/office/drawing/2014/main" id="{6E6CE0FA-1BBD-6AB3-8246-B6B41F655759}"/>
              </a:ext>
            </a:extLst>
          </p:cNvPr>
          <p:cNvSpPr>
            <a:spLocks noGrp="1"/>
          </p:cNvSpPr>
          <p:nvPr>
            <p:ph type="sldNum" sz="quarter" idx="4"/>
          </p:nvPr>
        </p:nvSpPr>
        <p:spPr bwMode="auto">
          <a:xfrm>
            <a:off x="8565588" y="4871693"/>
            <a:ext cx="533400" cy="228600"/>
          </a:xfrm>
          <a:prstGeom prst="rect">
            <a:avLst/>
          </a:prstGeom>
          <a:solidFill>
            <a:schemeClr val="bg1"/>
          </a:solidFill>
          <a:ln>
            <a:noFill/>
          </a:ln>
          <a:effectLst/>
        </p:spPr>
        <p:txBody>
          <a:bodyPr vert="horz" wrap="square" lIns="91440" tIns="45720" rIns="91440" bIns="45720" numCol="1" anchor="t" anchorCtr="0" compatLnSpc="1">
            <a:prstTxWarp prst="textNoShape">
              <a:avLst/>
            </a:prstTxWarp>
          </a:bodyPr>
          <a:lstStyle>
            <a:defPPr>
              <a:defRPr lang="en-US"/>
            </a:defPPr>
            <a:lvl1pPr algn="r" rtl="0" eaLnBrk="1" fontAlgn="base" hangingPunct="1">
              <a:spcBef>
                <a:spcPct val="0"/>
              </a:spcBef>
              <a:spcAft>
                <a:spcPct val="0"/>
              </a:spcAft>
              <a:defRPr sz="1000" b="1" kern="1200">
                <a:solidFill>
                  <a:srgbClr val="8C8C8C"/>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fld id="{306856F9-D334-46FF-99D0-E2BBC6C2ECDB}" type="slidenum">
              <a:rPr lang="en-US" smtClean="0"/>
              <a:pPr/>
              <a:t>‹#›</a:t>
            </a:fld>
            <a:endParaRPr lang="en-US" dirty="0"/>
          </a:p>
        </p:txBody>
      </p:sp>
    </p:spTree>
    <p:extLst>
      <p:ext uri="{BB962C8B-B14F-4D97-AF65-F5344CB8AC3E}">
        <p14:creationId xmlns:p14="http://schemas.microsoft.com/office/powerpoint/2010/main" val="2783208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atin typeface="Arial"/>
              </a:defRPr>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3200">
                <a:latin typeface="Arial"/>
              </a:defRPr>
            </a:lvl1pPr>
            <a:lvl2pPr>
              <a:defRPr sz="2800">
                <a:latin typeface="Arial"/>
              </a:defRPr>
            </a:lvl2pPr>
            <a:lvl3pPr>
              <a:defRPr sz="2400">
                <a:latin typeface="Arial"/>
              </a:defRPr>
            </a:lvl3pPr>
            <a:lvl4pPr>
              <a:defRPr sz="2000">
                <a:latin typeface="Arial"/>
              </a:defRPr>
            </a:lvl4pPr>
            <a:lvl5pPr>
              <a:defRPr sz="2000">
                <a:latin typeface="Arial"/>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atin typeface="Aria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42802467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descr="NWU PPT Wide Opt 1_Master.jpg"/>
          <p:cNvPicPr>
            <a:picLocks noChangeAspect="1"/>
          </p:cNvPicPr>
          <p:nvPr userDrawn="1"/>
        </p:nvPicPr>
        <p:blipFill>
          <a:blip r:embed="rId15">
            <a:extLst>
              <a:ext uri="{28A0092B-C50C-407E-A947-70E740481C1C}">
                <a14:useLocalDpi xmlns:a14="http://schemas.microsoft.com/office/drawing/2010/main" val="0"/>
              </a:ext>
            </a:extLst>
          </a:blip>
          <a:stretch>
            <a:fillRect/>
          </a:stretch>
        </p:blipFill>
        <p:spPr>
          <a:xfrm>
            <a:off x="0" y="0"/>
            <a:ext cx="9135879" cy="5143500"/>
          </a:xfrm>
          <a:prstGeom prst="rect">
            <a:avLst/>
          </a:prstGeom>
        </p:spPr>
      </p:pic>
      <p:sp>
        <p:nvSpPr>
          <p:cNvPr id="2" name="Title Placeholder 1"/>
          <p:cNvSpPr>
            <a:spLocks noGrp="1"/>
          </p:cNvSpPr>
          <p:nvPr>
            <p:ph type="title"/>
          </p:nvPr>
        </p:nvSpPr>
        <p:spPr>
          <a:xfrm>
            <a:off x="335988" y="105951"/>
            <a:ext cx="8229600" cy="85725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335988" y="1195417"/>
            <a:ext cx="8229600" cy="339447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Box 4">
            <a:extLst>
              <a:ext uri="{FF2B5EF4-FFF2-40B4-BE49-F238E27FC236}">
                <a16:creationId xmlns:a16="http://schemas.microsoft.com/office/drawing/2014/main" id="{33B918CB-35D4-FEBD-D3AF-E20FCF248079}"/>
              </a:ext>
            </a:extLst>
          </p:cNvPr>
          <p:cNvSpPr txBox="1"/>
          <p:nvPr userDrawn="1"/>
        </p:nvSpPr>
        <p:spPr>
          <a:xfrm>
            <a:off x="1154853" y="4822105"/>
            <a:ext cx="4572000" cy="184666"/>
          </a:xfrm>
          <a:prstGeom prst="rect">
            <a:avLst/>
          </a:prstGeom>
          <a:noFill/>
        </p:spPr>
        <p:txBody>
          <a:bodyPr wrap="square">
            <a:spAutoFit/>
          </a:bodyPr>
          <a:lstStyle/>
          <a:p>
            <a:r>
              <a:rPr lang="en-US" sz="600" dirty="0">
                <a:solidFill>
                  <a:schemeClr val="bg1"/>
                </a:solidFill>
              </a:rPr>
              <a:t>Copyright by Michael S. Watson 2023</a:t>
            </a:r>
          </a:p>
        </p:txBody>
      </p:sp>
      <p:sp>
        <p:nvSpPr>
          <p:cNvPr id="7" name="TextBox 6">
            <a:extLst>
              <a:ext uri="{FF2B5EF4-FFF2-40B4-BE49-F238E27FC236}">
                <a16:creationId xmlns:a16="http://schemas.microsoft.com/office/drawing/2014/main" id="{37239DA4-0B94-63F0-625C-8F7007F44815}"/>
              </a:ext>
            </a:extLst>
          </p:cNvPr>
          <p:cNvSpPr txBox="1"/>
          <p:nvPr userDrawn="1"/>
        </p:nvSpPr>
        <p:spPr>
          <a:xfrm>
            <a:off x="453533" y="4840856"/>
            <a:ext cx="522608" cy="261610"/>
          </a:xfrm>
          <a:prstGeom prst="rect">
            <a:avLst/>
          </a:prstGeom>
          <a:noFill/>
        </p:spPr>
        <p:txBody>
          <a:bodyPr wrap="square">
            <a:spAutoFit/>
          </a:bodyPr>
          <a:lstStyle/>
          <a:p>
            <a:fld id="{306856F9-D334-46FF-99D0-E2BBC6C2ECDB}" type="slidenum">
              <a:rPr lang="en-US" sz="1100" smtClean="0">
                <a:solidFill>
                  <a:schemeClr val="bg1"/>
                </a:solidFill>
              </a:rPr>
              <a:pPr/>
              <a:t>‹#›</a:t>
            </a:fld>
            <a:endParaRPr lang="en-US" sz="1000" dirty="0">
              <a:solidFill>
                <a:schemeClr val="bg1"/>
              </a:solidFill>
            </a:endParaRPr>
          </a:p>
        </p:txBody>
      </p:sp>
    </p:spTree>
    <p:extLst>
      <p:ext uri="{BB962C8B-B14F-4D97-AF65-F5344CB8AC3E}">
        <p14:creationId xmlns:p14="http://schemas.microsoft.com/office/powerpoint/2010/main" val="864960203"/>
      </p:ext>
    </p:extLst>
  </p:cSld>
  <p:clrMap bg1="lt1" tx1="dk1" bg2="lt2" tx2="dk2" accent1="accent1" accent2="accent2" accent3="accent3" accent4="accent4" accent5="accent5" accent6="accent6" hlink="hlink" folHlink="folHlink"/>
  <p:sldLayoutIdLst>
    <p:sldLayoutId id="2147483660" r:id="rId1"/>
    <p:sldLayoutId id="2147483655" r:id="rId2"/>
    <p:sldLayoutId id="2147483649" r:id="rId3"/>
    <p:sldLayoutId id="2147483650" r:id="rId4"/>
    <p:sldLayoutId id="2147483651" r:id="rId5"/>
    <p:sldLayoutId id="2147483652" r:id="rId6"/>
    <p:sldLayoutId id="2147483653" r:id="rId7"/>
    <p:sldLayoutId id="2147483654" r:id="rId8"/>
    <p:sldLayoutId id="2147483656" r:id="rId9"/>
    <p:sldLayoutId id="2147483657" r:id="rId10"/>
    <p:sldLayoutId id="2147483658" r:id="rId11"/>
    <p:sldLayoutId id="2147483659" r:id="rId12"/>
    <p:sldLayoutId id="2147483662" r:id="rId13"/>
  </p:sldLayoutIdLst>
  <p:hf sldNum="0" hdr="0" ftr="0" dt="0"/>
  <p:txStyles>
    <p:titleStyle>
      <a:lvl1pPr algn="ctr" defTabSz="457200" rtl="0" eaLnBrk="1" latinLnBrk="0" hangingPunct="1">
        <a:spcBef>
          <a:spcPct val="0"/>
        </a:spcBef>
        <a:buNone/>
        <a:defRPr sz="4400" kern="1200">
          <a:solidFill>
            <a:schemeClr val="tx1"/>
          </a:solidFill>
          <a:latin typeface="Arial"/>
          <a:ea typeface="+mj-ea"/>
          <a:cs typeface="Arial"/>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80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13.xml"/><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13.xml"/><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1.xml"/><Relationship Id="rId1" Type="http://schemas.openxmlformats.org/officeDocument/2006/relationships/slideLayout" Target="../slideLayouts/slideLayout8.xml"/><Relationship Id="rId4" Type="http://schemas.openxmlformats.org/officeDocument/2006/relationships/image" Target="../media/image26.png"/></Relationships>
</file>

<file path=ppt/slides/_rels/slide23.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2.xml"/><Relationship Id="rId1" Type="http://schemas.openxmlformats.org/officeDocument/2006/relationships/slideLayout" Target="../slideLayouts/slideLayout13.xml"/><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notesSlide" Target="../notesSlides/notesSlide25.xml"/><Relationship Id="rId1" Type="http://schemas.openxmlformats.org/officeDocument/2006/relationships/slideLayout" Target="../slideLayouts/slideLayout8.xml"/><Relationship Id="rId4" Type="http://schemas.openxmlformats.org/officeDocument/2006/relationships/image" Target="../media/image29.jpeg"/></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6.xml"/><Relationship Id="rId1" Type="http://schemas.openxmlformats.org/officeDocument/2006/relationships/slideLayout" Target="../slideLayouts/slideLayout8.xml"/><Relationship Id="rId4" Type="http://schemas.openxmlformats.org/officeDocument/2006/relationships/image" Target="../media/image31.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8.xml"/><Relationship Id="rId1" Type="http://schemas.openxmlformats.org/officeDocument/2006/relationships/slideLayout" Target="../slideLayouts/slideLayout8.xml"/><Relationship Id="rId4" Type="http://schemas.openxmlformats.org/officeDocument/2006/relationships/image" Target="../media/image31.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35.wmf"/><Relationship Id="rId2" Type="http://schemas.openxmlformats.org/officeDocument/2006/relationships/notesSlide" Target="../notesSlides/notesSlide32.xml"/><Relationship Id="rId1" Type="http://schemas.openxmlformats.org/officeDocument/2006/relationships/slideLayout" Target="../slideLayouts/slideLayout4.xml"/><Relationship Id="rId4" Type="http://schemas.openxmlformats.org/officeDocument/2006/relationships/image" Target="../media/image36.wmf"/></Relationships>
</file>

<file path=ppt/slides/_rels/slide35.xml.rels><?xml version="1.0" encoding="UTF-8" standalone="yes"?>
<Relationships xmlns="http://schemas.openxmlformats.org/package/2006/relationships"><Relationship Id="rId3" Type="http://schemas.openxmlformats.org/officeDocument/2006/relationships/image" Target="../media/image35.wmf"/><Relationship Id="rId2" Type="http://schemas.openxmlformats.org/officeDocument/2006/relationships/notesSlide" Target="../notesSlides/notesSlide33.xml"/><Relationship Id="rId1" Type="http://schemas.openxmlformats.org/officeDocument/2006/relationships/slideLayout" Target="../slideLayouts/slideLayout4.xml"/><Relationship Id="rId4" Type="http://schemas.openxmlformats.org/officeDocument/2006/relationships/image" Target="../media/image36.wmf"/></Relationships>
</file>

<file path=ppt/slides/_rels/slide36.xml.rels><?xml version="1.0" encoding="UTF-8" standalone="yes"?>
<Relationships xmlns="http://schemas.openxmlformats.org/package/2006/relationships"><Relationship Id="rId3" Type="http://schemas.openxmlformats.org/officeDocument/2006/relationships/image" Target="../media/image37.wmf"/><Relationship Id="rId2" Type="http://schemas.openxmlformats.org/officeDocument/2006/relationships/notesSlide" Target="../notesSlides/notesSlide34.xml"/><Relationship Id="rId1" Type="http://schemas.openxmlformats.org/officeDocument/2006/relationships/slideLayout" Target="../slideLayouts/slideLayout4.xml"/><Relationship Id="rId4" Type="http://schemas.openxmlformats.org/officeDocument/2006/relationships/image" Target="../media/image36.wmf"/></Relationships>
</file>

<file path=ppt/slides/_rels/slide37.xml.rels><?xml version="1.0" encoding="UTF-8" standalone="yes"?>
<Relationships xmlns="http://schemas.openxmlformats.org/package/2006/relationships"><Relationship Id="rId3" Type="http://schemas.openxmlformats.org/officeDocument/2006/relationships/image" Target="../media/image37.wmf"/><Relationship Id="rId2" Type="http://schemas.openxmlformats.org/officeDocument/2006/relationships/notesSlide" Target="../notesSlides/notesSlide35.xml"/><Relationship Id="rId1" Type="http://schemas.openxmlformats.org/officeDocument/2006/relationships/slideLayout" Target="../slideLayouts/slideLayout4.xml"/><Relationship Id="rId4" Type="http://schemas.openxmlformats.org/officeDocument/2006/relationships/image" Target="../media/image36.wmf"/></Relationships>
</file>

<file path=ppt/slides/_rels/slide38.xml.rels><?xml version="1.0" encoding="UTF-8" standalone="yes"?>
<Relationships xmlns="http://schemas.openxmlformats.org/package/2006/relationships"><Relationship Id="rId3" Type="http://schemas.openxmlformats.org/officeDocument/2006/relationships/image" Target="../media/image37.wmf"/><Relationship Id="rId2" Type="http://schemas.openxmlformats.org/officeDocument/2006/relationships/notesSlide" Target="../notesSlides/notesSlide36.xml"/><Relationship Id="rId1" Type="http://schemas.openxmlformats.org/officeDocument/2006/relationships/slideLayout" Target="../slideLayouts/slideLayout4.xml"/><Relationship Id="rId4" Type="http://schemas.openxmlformats.org/officeDocument/2006/relationships/image" Target="../media/image36.wmf"/></Relationships>
</file>

<file path=ppt/slides/_rels/slide39.xml.rels><?xml version="1.0" encoding="UTF-8" standalone="yes"?>
<Relationships xmlns="http://schemas.openxmlformats.org/package/2006/relationships"><Relationship Id="rId3" Type="http://schemas.openxmlformats.org/officeDocument/2006/relationships/image" Target="../media/image37.wmf"/><Relationship Id="rId2" Type="http://schemas.openxmlformats.org/officeDocument/2006/relationships/notesSlide" Target="../notesSlides/notesSlide37.xml"/><Relationship Id="rId1" Type="http://schemas.openxmlformats.org/officeDocument/2006/relationships/slideLayout" Target="../slideLayouts/slideLayout4.xml"/><Relationship Id="rId4" Type="http://schemas.openxmlformats.org/officeDocument/2006/relationships/image" Target="../media/image36.wmf"/></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8.xml"/><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3" Type="http://schemas.openxmlformats.org/officeDocument/2006/relationships/image" Target="../media/image38.wmf"/><Relationship Id="rId2" Type="http://schemas.openxmlformats.org/officeDocument/2006/relationships/notesSlide" Target="../notesSlides/notesSlide38.xml"/><Relationship Id="rId1" Type="http://schemas.openxmlformats.org/officeDocument/2006/relationships/slideLayout" Target="../slideLayouts/slideLayout8.xml"/><Relationship Id="rId4" Type="http://schemas.openxmlformats.org/officeDocument/2006/relationships/image" Target="../media/image36.wmf"/></Relationships>
</file>

<file path=ppt/slides/_rels/slide41.xml.rels><?xml version="1.0" encoding="UTF-8" standalone="yes"?>
<Relationships xmlns="http://schemas.openxmlformats.org/package/2006/relationships"><Relationship Id="rId3" Type="http://schemas.openxmlformats.org/officeDocument/2006/relationships/image" Target="../media/image39.wmf"/><Relationship Id="rId2" Type="http://schemas.openxmlformats.org/officeDocument/2006/relationships/notesSlide" Target="../notesSlides/notesSlide39.xml"/><Relationship Id="rId1" Type="http://schemas.openxmlformats.org/officeDocument/2006/relationships/slideLayout" Target="../slideLayouts/slideLayout8.xml"/><Relationship Id="rId4" Type="http://schemas.openxmlformats.org/officeDocument/2006/relationships/image" Target="../media/image36.wmf"/></Relationships>
</file>

<file path=ppt/slides/_rels/slide4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2.xml"/><Relationship Id="rId1" Type="http://schemas.openxmlformats.org/officeDocument/2006/relationships/slideLayout" Target="../slideLayouts/slideLayout8.xml"/><Relationship Id="rId4" Type="http://schemas.openxmlformats.org/officeDocument/2006/relationships/image" Target="../media/image36.wmf"/></Relationships>
</file>

<file path=ppt/slides/_rels/slide4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3.xml"/><Relationship Id="rId1" Type="http://schemas.openxmlformats.org/officeDocument/2006/relationships/slideLayout" Target="../slideLayouts/slideLayout8.xml"/><Relationship Id="rId4" Type="http://schemas.openxmlformats.org/officeDocument/2006/relationships/image" Target="../media/image36.wmf"/></Relationships>
</file>

<file path=ppt/slides/_rels/slide4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4.xml"/><Relationship Id="rId1" Type="http://schemas.openxmlformats.org/officeDocument/2006/relationships/slideLayout" Target="../slideLayouts/slideLayout8.xml"/><Relationship Id="rId4" Type="http://schemas.openxmlformats.org/officeDocument/2006/relationships/image" Target="../media/image36.wmf"/></Relationships>
</file>

<file path=ppt/slides/_rels/slide4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5.xml"/><Relationship Id="rId1" Type="http://schemas.openxmlformats.org/officeDocument/2006/relationships/slideLayout" Target="../slideLayouts/slideLayout8.xml"/><Relationship Id="rId4" Type="http://schemas.openxmlformats.org/officeDocument/2006/relationships/image" Target="../media/image36.wmf"/></Relationships>
</file>

<file path=ppt/slides/_rels/slide4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6.xml"/><Relationship Id="rId1" Type="http://schemas.openxmlformats.org/officeDocument/2006/relationships/slideLayout" Target="../slideLayouts/slideLayout8.xml"/><Relationship Id="rId4" Type="http://schemas.openxmlformats.org/officeDocument/2006/relationships/image" Target="../media/image36.wmf"/></Relationships>
</file>

<file path=ppt/slides/_rels/slide4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7.xml"/><Relationship Id="rId1" Type="http://schemas.openxmlformats.org/officeDocument/2006/relationships/slideLayout" Target="../slideLayouts/slideLayout8.xml"/><Relationship Id="rId4" Type="http://schemas.openxmlformats.org/officeDocument/2006/relationships/image" Target="../media/image36.wmf"/></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8.xml"/><Relationship Id="rId1" Type="http://schemas.openxmlformats.org/officeDocument/2006/relationships/slideLayout" Target="../slideLayouts/slideLayout8.xml"/><Relationship Id="rId5" Type="http://schemas.openxmlformats.org/officeDocument/2006/relationships/image" Target="../media/image29.jpeg"/><Relationship Id="rId4" Type="http://schemas.openxmlformats.org/officeDocument/2006/relationships/image" Target="../media/image36.wmf"/></Relationships>
</file>

<file path=ppt/slides/_rels/slide5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0.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8" Type="http://schemas.openxmlformats.org/officeDocument/2006/relationships/image" Target="../media/image53.wmf"/><Relationship Id="rId3" Type="http://schemas.openxmlformats.org/officeDocument/2006/relationships/oleObject" Target="../embeddings/oleObject1.bin"/><Relationship Id="rId7" Type="http://schemas.openxmlformats.org/officeDocument/2006/relationships/oleObject" Target="../embeddings/oleObject3.bin"/><Relationship Id="rId2" Type="http://schemas.openxmlformats.org/officeDocument/2006/relationships/notesSlide" Target="../notesSlides/notesSlide51.xml"/><Relationship Id="rId1" Type="http://schemas.openxmlformats.org/officeDocument/2006/relationships/slideLayout" Target="../slideLayouts/slideLayout8.xml"/><Relationship Id="rId6" Type="http://schemas.openxmlformats.org/officeDocument/2006/relationships/image" Target="../media/image52.wmf"/><Relationship Id="rId5" Type="http://schemas.openxmlformats.org/officeDocument/2006/relationships/oleObject" Target="../embeddings/oleObject2.bin"/><Relationship Id="rId4" Type="http://schemas.openxmlformats.org/officeDocument/2006/relationships/image" Target="../media/image51.wmf"/></Relationships>
</file>

<file path=ppt/slides/_rels/slide56.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notesSlide" Target="../notesSlides/notesSlide52.xml"/><Relationship Id="rId1" Type="http://schemas.openxmlformats.org/officeDocument/2006/relationships/slideLayout" Target="../slideLayouts/slideLayout8.xml"/><Relationship Id="rId6" Type="http://schemas.openxmlformats.org/officeDocument/2006/relationships/image" Target="../media/image55.emf"/><Relationship Id="rId5" Type="http://schemas.openxmlformats.org/officeDocument/2006/relationships/oleObject" Target="../embeddings/oleObject5.bin"/><Relationship Id="rId4" Type="http://schemas.openxmlformats.org/officeDocument/2006/relationships/image" Target="../media/image54.emf"/></Relationships>
</file>

<file path=ppt/slides/_rels/slide57.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notesSlide" Target="../notesSlides/notesSlide53.xml"/><Relationship Id="rId1" Type="http://schemas.openxmlformats.org/officeDocument/2006/relationships/slideLayout" Target="../slideLayouts/slideLayout8.xml"/><Relationship Id="rId4" Type="http://schemas.openxmlformats.org/officeDocument/2006/relationships/image" Target="../media/image56.wmf"/></Relationships>
</file>

<file path=ppt/slides/_rels/slide58.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notesSlide" Target="../notesSlides/notesSlide54.xml"/><Relationship Id="rId1" Type="http://schemas.openxmlformats.org/officeDocument/2006/relationships/slideLayout" Target="../slideLayouts/slideLayout8.xml"/><Relationship Id="rId5" Type="http://schemas.openxmlformats.org/officeDocument/2006/relationships/image" Target="../media/image58.wmf"/><Relationship Id="rId4" Type="http://schemas.openxmlformats.org/officeDocument/2006/relationships/image" Target="../media/image57.wmf"/></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95A5C7B2-A642-8F22-A5EC-2876A6587230}"/>
              </a:ext>
            </a:extLst>
          </p:cNvPr>
          <p:cNvSpPr>
            <a:spLocks noGrp="1" noChangeArrowheads="1"/>
          </p:cNvSpPr>
          <p:nvPr>
            <p:ph type="ctrTitle"/>
          </p:nvPr>
        </p:nvSpPr>
        <p:spPr/>
        <p:txBody>
          <a:bodyPr/>
          <a:lstStyle/>
          <a:p>
            <a:pPr eaLnBrk="1" hangingPunct="1"/>
            <a:r>
              <a:rPr lang="en-US" altLang="en-US" dirty="0">
                <a:solidFill>
                  <a:schemeClr val="bg1">
                    <a:lumMod val="50000"/>
                  </a:schemeClr>
                </a:solidFill>
              </a:rPr>
              <a:t>Class 2: Linear Programming</a:t>
            </a:r>
          </a:p>
        </p:txBody>
      </p:sp>
      <p:sp>
        <p:nvSpPr>
          <p:cNvPr id="6147" name="Rectangle 3">
            <a:extLst>
              <a:ext uri="{FF2B5EF4-FFF2-40B4-BE49-F238E27FC236}">
                <a16:creationId xmlns:a16="http://schemas.microsoft.com/office/drawing/2014/main" id="{0D8E86BD-75E6-BBC3-AD36-1CF9A948C86E}"/>
              </a:ext>
            </a:extLst>
          </p:cNvPr>
          <p:cNvSpPr>
            <a:spLocks noGrp="1" noChangeArrowheads="1"/>
          </p:cNvSpPr>
          <p:nvPr>
            <p:ph type="subTitle" idx="1"/>
          </p:nvPr>
        </p:nvSpPr>
        <p:spPr/>
        <p:txBody>
          <a:bodyPr>
            <a:normAutofit/>
          </a:bodyPr>
          <a:lstStyle/>
          <a:p>
            <a:r>
              <a:rPr lang="en-US" altLang="en-US" dirty="0"/>
              <a:t>Michael Watson</a:t>
            </a:r>
          </a:p>
          <a:p>
            <a:r>
              <a:rPr lang="en-US" altLang="en-US" dirty="0"/>
              <a:t>Ehsan </a:t>
            </a:r>
            <a:r>
              <a:rPr lang="en-US" dirty="0"/>
              <a:t>Khodabandeh</a:t>
            </a:r>
            <a:endParaRPr lang="en-US" altLang="en-US" dirty="0"/>
          </a:p>
        </p:txBody>
      </p:sp>
    </p:spTree>
    <p:extLst>
      <p:ext uri="{BB962C8B-B14F-4D97-AF65-F5344CB8AC3E}">
        <p14:creationId xmlns:p14="http://schemas.microsoft.com/office/powerpoint/2010/main" val="736127324"/>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4741" name="Rectangle 5"/>
          <p:cNvSpPr>
            <a:spLocks noGrp="1" noChangeArrowheads="1"/>
          </p:cNvSpPr>
          <p:nvPr>
            <p:ph type="title"/>
          </p:nvPr>
        </p:nvSpPr>
        <p:spPr/>
        <p:txBody>
          <a:bodyPr>
            <a:normAutofit/>
          </a:bodyPr>
          <a:lstStyle/>
          <a:p>
            <a:r>
              <a:rPr lang="en-US" sz="4000" dirty="0">
                <a:solidFill>
                  <a:schemeClr val="bg1">
                    <a:lumMod val="50000"/>
                  </a:schemeClr>
                </a:solidFill>
              </a:rPr>
              <a:t>The Decade of the 80’s</a:t>
            </a:r>
          </a:p>
        </p:txBody>
      </p:sp>
      <p:sp>
        <p:nvSpPr>
          <p:cNvPr id="2164742" name="Rectangle 6"/>
          <p:cNvSpPr>
            <a:spLocks noGrp="1" noChangeArrowheads="1"/>
          </p:cNvSpPr>
          <p:nvPr>
            <p:ph type="body" idx="1"/>
          </p:nvPr>
        </p:nvSpPr>
        <p:spPr>
          <a:xfrm>
            <a:off x="335988" y="1195417"/>
            <a:ext cx="7291632" cy="3394472"/>
          </a:xfrm>
        </p:spPr>
        <p:txBody>
          <a:bodyPr>
            <a:normAutofit/>
          </a:bodyPr>
          <a:lstStyle/>
          <a:p>
            <a:r>
              <a:rPr lang="en-US" sz="2000" dirty="0">
                <a:solidFill>
                  <a:schemeClr val="bg1">
                    <a:lumMod val="50000"/>
                  </a:schemeClr>
                </a:solidFill>
              </a:rPr>
              <a:t>Mid 80’s:  </a:t>
            </a:r>
          </a:p>
          <a:p>
            <a:pPr lvl="1"/>
            <a:r>
              <a:rPr lang="en-US" sz="1800" dirty="0">
                <a:solidFill>
                  <a:schemeClr val="bg1">
                    <a:lumMod val="50000"/>
                  </a:schemeClr>
                </a:solidFill>
              </a:rPr>
              <a:t>There was perception was that LP software had progressed about as far as it could  (like Deep Learning at some points)</a:t>
            </a:r>
          </a:p>
          <a:p>
            <a:pPr lvl="1"/>
            <a:endParaRPr lang="en-US" sz="1800" dirty="0">
              <a:solidFill>
                <a:schemeClr val="bg1">
                  <a:lumMod val="50000"/>
                </a:schemeClr>
              </a:solidFill>
            </a:endParaRPr>
          </a:p>
          <a:p>
            <a:r>
              <a:rPr lang="en-US" sz="2000" dirty="0">
                <a:solidFill>
                  <a:schemeClr val="bg1">
                    <a:lumMod val="50000"/>
                  </a:schemeClr>
                </a:solidFill>
              </a:rPr>
              <a:t>But, there were several key positive developments </a:t>
            </a:r>
          </a:p>
          <a:p>
            <a:pPr lvl="1"/>
            <a:r>
              <a:rPr lang="en-US" sz="1800" dirty="0">
                <a:solidFill>
                  <a:schemeClr val="bg1">
                    <a:lumMod val="50000"/>
                  </a:schemeClr>
                </a:solidFill>
              </a:rPr>
              <a:t>IBM PC introduced in 1981</a:t>
            </a:r>
          </a:p>
          <a:p>
            <a:pPr lvl="2"/>
            <a:r>
              <a:rPr lang="en-US" sz="1600" dirty="0">
                <a:solidFill>
                  <a:schemeClr val="bg1">
                    <a:lumMod val="50000"/>
                  </a:schemeClr>
                </a:solidFill>
              </a:rPr>
              <a:t>Brought personal computing to business</a:t>
            </a:r>
          </a:p>
          <a:p>
            <a:pPr lvl="1"/>
            <a:r>
              <a:rPr lang="en-US" sz="1800" dirty="0">
                <a:solidFill>
                  <a:schemeClr val="bg1">
                    <a:lumMod val="50000"/>
                  </a:schemeClr>
                </a:solidFill>
              </a:rPr>
              <a:t>Relational databases developed:  Separation of logical and physical allocation of data.  ERP systems introduced.</a:t>
            </a:r>
          </a:p>
        </p:txBody>
      </p:sp>
      <p:pic>
        <p:nvPicPr>
          <p:cNvPr id="6" name="Picture 5">
            <a:extLst>
              <a:ext uri="{FF2B5EF4-FFF2-40B4-BE49-F238E27FC236}">
                <a16:creationId xmlns:a16="http://schemas.microsoft.com/office/drawing/2014/main" id="{28000076-01AC-42C0-8C43-95E94A648206}"/>
              </a:ext>
            </a:extLst>
          </p:cNvPr>
          <p:cNvPicPr>
            <a:picLocks noChangeAspect="1"/>
          </p:cNvPicPr>
          <p:nvPr/>
        </p:nvPicPr>
        <p:blipFill>
          <a:blip r:embed="rId3"/>
          <a:stretch>
            <a:fillRect/>
          </a:stretch>
        </p:blipFill>
        <p:spPr>
          <a:xfrm>
            <a:off x="7674949" y="105951"/>
            <a:ext cx="1363664" cy="1951450"/>
          </a:xfrm>
          <a:prstGeom prst="rect">
            <a:avLst/>
          </a:prstGeom>
        </p:spPr>
      </p:pic>
    </p:spTree>
    <p:extLst>
      <p:ext uri="{BB962C8B-B14F-4D97-AF65-F5344CB8AC3E}">
        <p14:creationId xmlns:p14="http://schemas.microsoft.com/office/powerpoint/2010/main" val="3765995928"/>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6789" name="Rectangle 5"/>
          <p:cNvSpPr>
            <a:spLocks noGrp="1" noChangeArrowheads="1"/>
          </p:cNvSpPr>
          <p:nvPr>
            <p:ph type="title"/>
          </p:nvPr>
        </p:nvSpPr>
        <p:spPr/>
        <p:txBody>
          <a:bodyPr>
            <a:normAutofit/>
          </a:bodyPr>
          <a:lstStyle/>
          <a:p>
            <a:r>
              <a:rPr lang="en-US" sz="4000" dirty="0">
                <a:solidFill>
                  <a:schemeClr val="bg1">
                    <a:lumMod val="50000"/>
                  </a:schemeClr>
                </a:solidFill>
              </a:rPr>
              <a:t>The Decade of the 90’s</a:t>
            </a:r>
          </a:p>
        </p:txBody>
      </p:sp>
      <p:sp>
        <p:nvSpPr>
          <p:cNvPr id="2166790" name="Rectangle 6"/>
          <p:cNvSpPr>
            <a:spLocks noGrp="1" noChangeArrowheads="1"/>
          </p:cNvSpPr>
          <p:nvPr>
            <p:ph type="body" idx="1"/>
          </p:nvPr>
        </p:nvSpPr>
        <p:spPr/>
        <p:txBody>
          <a:bodyPr>
            <a:normAutofit fontScale="55000" lnSpcReduction="20000"/>
          </a:bodyPr>
          <a:lstStyle/>
          <a:p>
            <a:r>
              <a:rPr lang="en-US" dirty="0">
                <a:solidFill>
                  <a:schemeClr val="bg1">
                    <a:lumMod val="50000"/>
                  </a:schemeClr>
                </a:solidFill>
              </a:rPr>
              <a:t>LP performance takes off</a:t>
            </a:r>
          </a:p>
          <a:p>
            <a:pPr lvl="1"/>
            <a:r>
              <a:rPr lang="en-US" dirty="0">
                <a:solidFill>
                  <a:schemeClr val="bg1">
                    <a:lumMod val="50000"/>
                  </a:schemeClr>
                </a:solidFill>
              </a:rPr>
              <a:t>LP software becomes embeddable and flexible</a:t>
            </a:r>
          </a:p>
          <a:p>
            <a:pPr lvl="1"/>
            <a:r>
              <a:rPr lang="en-US" dirty="0">
                <a:solidFill>
                  <a:schemeClr val="bg1">
                    <a:lumMod val="50000"/>
                  </a:schemeClr>
                </a:solidFill>
              </a:rPr>
              <a:t>Algorithms</a:t>
            </a:r>
          </a:p>
          <a:p>
            <a:pPr lvl="2"/>
            <a:r>
              <a:rPr lang="en-US" dirty="0">
                <a:solidFill>
                  <a:schemeClr val="bg1">
                    <a:lumMod val="50000"/>
                  </a:schemeClr>
                </a:solidFill>
              </a:rPr>
              <a:t>Primal-dual log-barrier algorithms completely reset the bar</a:t>
            </a:r>
          </a:p>
          <a:p>
            <a:pPr lvl="2"/>
            <a:r>
              <a:rPr lang="en-US" dirty="0">
                <a:solidFill>
                  <a:schemeClr val="bg1">
                    <a:lumMod val="50000"/>
                  </a:schemeClr>
                </a:solidFill>
              </a:rPr>
              <a:t>Simplex algorithms unexpectedly keep pace</a:t>
            </a:r>
          </a:p>
          <a:p>
            <a:pPr lvl="3"/>
            <a:r>
              <a:rPr lang="en-US" dirty="0">
                <a:solidFill>
                  <a:schemeClr val="bg1">
                    <a:lumMod val="50000"/>
                  </a:schemeClr>
                </a:solidFill>
              </a:rPr>
              <a:t>Dual steepest-edge emerged as the winning simplex algorithm</a:t>
            </a:r>
          </a:p>
          <a:p>
            <a:endParaRPr lang="en-US" dirty="0">
              <a:solidFill>
                <a:schemeClr val="bg1">
                  <a:lumMod val="50000"/>
                </a:schemeClr>
              </a:solidFill>
            </a:endParaRPr>
          </a:p>
          <a:p>
            <a:r>
              <a:rPr lang="en-US" dirty="0">
                <a:solidFill>
                  <a:schemeClr val="bg1">
                    <a:lumMod val="50000"/>
                  </a:schemeClr>
                </a:solidFill>
              </a:rPr>
              <a:t>Data became plentiful and accessible</a:t>
            </a:r>
          </a:p>
          <a:p>
            <a:pPr lvl="1"/>
            <a:r>
              <a:rPr lang="en-US" dirty="0">
                <a:solidFill>
                  <a:schemeClr val="bg1">
                    <a:lumMod val="50000"/>
                  </a:schemeClr>
                </a:solidFill>
              </a:rPr>
              <a:t>ERP systems became commonplace</a:t>
            </a:r>
          </a:p>
          <a:p>
            <a:endParaRPr lang="en-US" dirty="0">
              <a:solidFill>
                <a:schemeClr val="bg1">
                  <a:lumMod val="50000"/>
                </a:schemeClr>
              </a:solidFill>
            </a:endParaRPr>
          </a:p>
          <a:p>
            <a:r>
              <a:rPr lang="en-US" dirty="0">
                <a:solidFill>
                  <a:schemeClr val="bg1">
                    <a:lumMod val="50000"/>
                  </a:schemeClr>
                </a:solidFill>
              </a:rPr>
              <a:t>Popular new applications begin to show that Optimization can work on difficult, real problems</a:t>
            </a:r>
          </a:p>
          <a:p>
            <a:pPr lvl="1"/>
            <a:r>
              <a:rPr lang="en-US" dirty="0">
                <a:solidFill>
                  <a:schemeClr val="bg1">
                    <a:lumMod val="50000"/>
                  </a:schemeClr>
                </a:solidFill>
              </a:rPr>
              <a:t>Business:  Airlines, Supply-Chain</a:t>
            </a:r>
          </a:p>
          <a:p>
            <a:pPr lvl="1"/>
            <a:r>
              <a:rPr lang="en-US" dirty="0">
                <a:solidFill>
                  <a:schemeClr val="bg1">
                    <a:lumMod val="50000"/>
                  </a:schemeClr>
                </a:solidFill>
              </a:rPr>
              <a:t>Academic:  Traveling Salesman Problem</a:t>
            </a:r>
          </a:p>
          <a:p>
            <a:pPr lvl="1"/>
            <a:endParaRPr lang="en-US" dirty="0">
              <a:solidFill>
                <a:schemeClr val="bg1">
                  <a:lumMod val="50000"/>
                </a:schemeClr>
              </a:solidFill>
            </a:endParaRPr>
          </a:p>
        </p:txBody>
      </p:sp>
      <p:pic>
        <p:nvPicPr>
          <p:cNvPr id="6" name="Picture 5">
            <a:extLst>
              <a:ext uri="{FF2B5EF4-FFF2-40B4-BE49-F238E27FC236}">
                <a16:creationId xmlns:a16="http://schemas.microsoft.com/office/drawing/2014/main" id="{5FEDE45F-C1CE-4BC2-B9D8-8A0AE2DA86DF}"/>
              </a:ext>
            </a:extLst>
          </p:cNvPr>
          <p:cNvPicPr>
            <a:picLocks noChangeAspect="1"/>
          </p:cNvPicPr>
          <p:nvPr/>
        </p:nvPicPr>
        <p:blipFill>
          <a:blip r:embed="rId3"/>
          <a:stretch>
            <a:fillRect/>
          </a:stretch>
        </p:blipFill>
        <p:spPr>
          <a:xfrm>
            <a:off x="7658100" y="105951"/>
            <a:ext cx="1374587" cy="1948121"/>
          </a:xfrm>
          <a:prstGeom prst="rect">
            <a:avLst/>
          </a:prstGeom>
        </p:spPr>
      </p:pic>
    </p:spTree>
    <p:extLst>
      <p:ext uri="{BB962C8B-B14F-4D97-AF65-F5344CB8AC3E}">
        <p14:creationId xmlns:p14="http://schemas.microsoft.com/office/powerpoint/2010/main" val="2783813476"/>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8834" name="Title 1"/>
          <p:cNvSpPr>
            <a:spLocks noGrp="1"/>
          </p:cNvSpPr>
          <p:nvPr>
            <p:ph type="title" idx="4294967295"/>
          </p:nvPr>
        </p:nvSpPr>
        <p:spPr/>
        <p:txBody>
          <a:bodyPr vert="horz" lIns="91440" tIns="34290" rIns="91440" bIns="34290" rtlCol="0" anchor="ctr">
            <a:normAutofit/>
          </a:bodyPr>
          <a:lstStyle/>
          <a:p>
            <a:r>
              <a:rPr lang="en-US" sz="4000" dirty="0">
                <a:solidFill>
                  <a:schemeClr val="bg1">
                    <a:lumMod val="50000"/>
                  </a:schemeClr>
                </a:solidFill>
              </a:rPr>
              <a:t>LP Progress 1988 - 2004</a:t>
            </a:r>
          </a:p>
        </p:txBody>
      </p:sp>
      <p:sp>
        <p:nvSpPr>
          <p:cNvPr id="5" name="Rectangle 3"/>
          <p:cNvSpPr txBox="1">
            <a:spLocks noChangeArrowheads="1"/>
          </p:cNvSpPr>
          <p:nvPr/>
        </p:nvSpPr>
        <p:spPr>
          <a:xfrm>
            <a:off x="1393031" y="1714500"/>
            <a:ext cx="6357938" cy="2343150"/>
          </a:xfrm>
          <a:prstGeom prst="rect">
            <a:avLst/>
          </a:prstGeom>
        </p:spPr>
        <p:txBody>
          <a:bodyPr/>
          <a:lstStyle/>
          <a:p>
            <a:pPr marL="219075" indent="-219075">
              <a:lnSpc>
                <a:spcPct val="110000"/>
              </a:lnSpc>
              <a:spcBef>
                <a:spcPct val="20000"/>
              </a:spcBef>
              <a:buFont typeface="Wingdings" pitchFamily="2" charset="2"/>
              <a:buChar char="§"/>
              <a:defRPr/>
            </a:pPr>
            <a:r>
              <a:rPr lang="en-US" sz="2100" b="1" kern="0" dirty="0">
                <a:solidFill>
                  <a:srgbClr val="175F9E"/>
                </a:solidFill>
              </a:rPr>
              <a:t>Algorithms </a:t>
            </a:r>
            <a:r>
              <a:rPr lang="en-US" b="1" kern="0" dirty="0">
                <a:solidFill>
                  <a:srgbClr val="175F9E"/>
                </a:solidFill>
              </a:rPr>
              <a:t>(</a:t>
            </a:r>
            <a:r>
              <a:rPr lang="en-US" b="1" i="1" kern="0" dirty="0">
                <a:solidFill>
                  <a:srgbClr val="175F9E"/>
                </a:solidFill>
              </a:rPr>
              <a:t>machine independent</a:t>
            </a:r>
            <a:r>
              <a:rPr lang="en-US" b="1" kern="0" dirty="0">
                <a:solidFill>
                  <a:srgbClr val="175F9E"/>
                </a:solidFill>
              </a:rPr>
              <a:t>)</a:t>
            </a:r>
            <a:r>
              <a:rPr lang="en-US" b="1" kern="0" dirty="0">
                <a:solidFill>
                  <a:schemeClr val="accent2"/>
                </a:solidFill>
              </a:rPr>
              <a:t>:  </a:t>
            </a:r>
          </a:p>
          <a:p>
            <a:pPr marL="219075" indent="-219075">
              <a:lnSpc>
                <a:spcPct val="110000"/>
              </a:lnSpc>
              <a:spcBef>
                <a:spcPct val="20000"/>
              </a:spcBef>
              <a:defRPr/>
            </a:pPr>
            <a:r>
              <a:rPr lang="en-US" b="1" kern="0" dirty="0">
                <a:solidFill>
                  <a:schemeClr val="accent2"/>
                </a:solidFill>
              </a:rPr>
              <a:t>   </a:t>
            </a:r>
            <a:r>
              <a:rPr lang="en-US" kern="0" dirty="0">
                <a:solidFill>
                  <a:schemeClr val="accent2"/>
                </a:solidFill>
              </a:rPr>
              <a:t>Primal</a:t>
            </a:r>
            <a:r>
              <a:rPr lang="en-US" b="1" kern="0" dirty="0">
                <a:solidFill>
                  <a:schemeClr val="accent2"/>
                </a:solidFill>
              </a:rPr>
              <a:t> </a:t>
            </a:r>
            <a:r>
              <a:rPr lang="en-US" b="1" i="1" kern="0" dirty="0">
                <a:solidFill>
                  <a:schemeClr val="accent2"/>
                </a:solidFill>
              </a:rPr>
              <a:t>versus</a:t>
            </a:r>
            <a:r>
              <a:rPr lang="en-US" b="1" kern="0" dirty="0">
                <a:solidFill>
                  <a:schemeClr val="accent2"/>
                </a:solidFill>
              </a:rPr>
              <a:t> best of</a:t>
            </a:r>
            <a:r>
              <a:rPr lang="en-US" kern="0" dirty="0">
                <a:solidFill>
                  <a:schemeClr val="accent2"/>
                </a:solidFill>
              </a:rPr>
              <a:t> Primal/Dual/Barrier</a:t>
            </a:r>
            <a:r>
              <a:rPr lang="en-US" b="1" kern="0" dirty="0">
                <a:solidFill>
                  <a:schemeClr val="accent2"/>
                </a:solidFill>
              </a:rPr>
              <a:t>	</a:t>
            </a:r>
            <a:r>
              <a:rPr lang="en-US" sz="2400" kern="0" dirty="0">
                <a:solidFill>
                  <a:srgbClr val="FF0000"/>
                </a:solidFill>
              </a:rPr>
              <a:t>3,300x</a:t>
            </a:r>
          </a:p>
          <a:p>
            <a:pPr marL="219075" indent="-219075">
              <a:lnSpc>
                <a:spcPct val="110000"/>
              </a:lnSpc>
              <a:spcBef>
                <a:spcPct val="20000"/>
              </a:spcBef>
              <a:buFont typeface="Wingdings" pitchFamily="2" charset="2"/>
              <a:buChar char="§"/>
              <a:defRPr/>
            </a:pPr>
            <a:r>
              <a:rPr lang="en-US" sz="2100" b="1" kern="0" dirty="0">
                <a:solidFill>
                  <a:srgbClr val="175F9E"/>
                </a:solidFill>
              </a:rPr>
              <a:t>Machines (workstations </a:t>
            </a:r>
            <a:r>
              <a:rPr lang="en-US" sz="2100" b="1" kern="0" dirty="0">
                <a:solidFill>
                  <a:srgbClr val="175F9E"/>
                </a:solidFill>
                <a:sym typeface="Symbol" pitchFamily="18" charset="2"/>
              </a:rPr>
              <a:t></a:t>
            </a:r>
            <a:r>
              <a:rPr lang="en-US" sz="2100" b="1" kern="0" dirty="0">
                <a:solidFill>
                  <a:srgbClr val="175F9E"/>
                </a:solidFill>
              </a:rPr>
              <a:t>PCs):	</a:t>
            </a:r>
            <a:r>
              <a:rPr lang="en-US" sz="2400" kern="0" dirty="0">
                <a:solidFill>
                  <a:srgbClr val="FF0000"/>
                </a:solidFill>
              </a:rPr>
              <a:t>1,600x</a:t>
            </a:r>
            <a:endParaRPr lang="en-US" sz="750" kern="0" dirty="0">
              <a:solidFill>
                <a:srgbClr val="FF0000"/>
              </a:solidFill>
            </a:endParaRPr>
          </a:p>
          <a:p>
            <a:pPr marL="219075" indent="-219075">
              <a:lnSpc>
                <a:spcPct val="110000"/>
              </a:lnSpc>
              <a:spcBef>
                <a:spcPct val="20000"/>
              </a:spcBef>
              <a:buFont typeface="Wingdings" pitchFamily="2" charset="2"/>
              <a:buChar char="§"/>
              <a:defRPr/>
            </a:pPr>
            <a:r>
              <a:rPr lang="en-US" sz="2100" kern="0" dirty="0"/>
              <a:t>NET:  Algorithm </a:t>
            </a:r>
            <a:r>
              <a:rPr lang="en-US" sz="2100" kern="0" dirty="0">
                <a:cs typeface="Arial" charset="0"/>
              </a:rPr>
              <a:t>× Machine</a:t>
            </a:r>
            <a:r>
              <a:rPr lang="en-US" sz="2100" b="1" kern="0" dirty="0">
                <a:cs typeface="Arial" charset="0"/>
              </a:rPr>
              <a:t>		</a:t>
            </a:r>
            <a:r>
              <a:rPr lang="en-US" sz="2400" kern="0" dirty="0">
                <a:solidFill>
                  <a:srgbClr val="FF0000"/>
                </a:solidFill>
                <a:cs typeface="Arial" charset="0"/>
              </a:rPr>
              <a:t>5,300,000x</a:t>
            </a:r>
          </a:p>
          <a:p>
            <a:pPr marL="219075" indent="-219075">
              <a:lnSpc>
                <a:spcPct val="110000"/>
              </a:lnSpc>
              <a:spcBef>
                <a:spcPct val="20000"/>
              </a:spcBef>
              <a:defRPr/>
            </a:pPr>
            <a:r>
              <a:rPr lang="en-US" b="1" kern="0" dirty="0">
                <a:cs typeface="Arial" charset="0"/>
                <a:sym typeface="Symbol" pitchFamily="18" charset="2"/>
              </a:rPr>
              <a:t>                                     (2 months/5300000 ~=</a:t>
            </a:r>
            <a:r>
              <a:rPr lang="en-US" b="1" kern="0" dirty="0">
                <a:cs typeface="Arial" charset="0"/>
                <a:sym typeface="Wingdings" pitchFamily="2" charset="2"/>
              </a:rPr>
              <a:t> 1 second)</a:t>
            </a:r>
          </a:p>
        </p:txBody>
      </p:sp>
      <p:sp>
        <p:nvSpPr>
          <p:cNvPr id="6" name="Rectangle 2"/>
          <p:cNvSpPr txBox="1">
            <a:spLocks noChangeArrowheads="1"/>
          </p:cNvSpPr>
          <p:nvPr/>
        </p:nvSpPr>
        <p:spPr bwMode="auto">
          <a:xfrm>
            <a:off x="1543050" y="978441"/>
            <a:ext cx="6057900" cy="400050"/>
          </a:xfrm>
          <a:prstGeom prst="rect">
            <a:avLst/>
          </a:prstGeom>
          <a:noFill/>
          <a:ln w="9525">
            <a:noFill/>
            <a:miter lim="800000"/>
            <a:headEnd/>
            <a:tailEnd/>
          </a:ln>
        </p:spPr>
        <p:txBody>
          <a:bodyPr anchor="ctr"/>
          <a:lstStyle/>
          <a:p>
            <a:pPr>
              <a:defRPr/>
            </a:pPr>
            <a:r>
              <a:rPr lang="en-US" sz="1125" b="1" i="1" kern="0" dirty="0">
                <a:solidFill>
                  <a:schemeClr val="accent2"/>
                </a:solidFill>
                <a:latin typeface="+mj-lt"/>
                <a:ea typeface="+mj-ea"/>
                <a:cs typeface="+mj-cs"/>
              </a:rPr>
              <a:t> </a:t>
            </a:r>
            <a:r>
              <a:rPr lang="en-US" sz="1575" b="1" kern="0" dirty="0">
                <a:solidFill>
                  <a:schemeClr val="accent2"/>
                </a:solidFill>
                <a:latin typeface="+mj-lt"/>
                <a:ea typeface="+mj-ea"/>
                <a:cs typeface="+mj-cs"/>
              </a:rPr>
              <a:t>(</a:t>
            </a:r>
            <a:r>
              <a:rPr lang="en-US" sz="1575" b="1" u="sng" kern="0" dirty="0">
                <a:solidFill>
                  <a:schemeClr val="accent2"/>
                </a:solidFill>
                <a:latin typeface="+mj-lt"/>
                <a:ea typeface="+mj-ea"/>
                <a:cs typeface="+mj-cs"/>
              </a:rPr>
              <a:t>Operations Research</a:t>
            </a:r>
            <a:r>
              <a:rPr lang="en-US" sz="1575" b="1" kern="0" dirty="0">
                <a:solidFill>
                  <a:schemeClr val="accent2"/>
                </a:solidFill>
                <a:latin typeface="+mj-lt"/>
                <a:ea typeface="+mj-ea"/>
                <a:cs typeface="+mj-cs"/>
              </a:rPr>
              <a:t>, Jan 2002, pp. 3—15, updated in 2004)</a:t>
            </a:r>
          </a:p>
        </p:txBody>
      </p:sp>
      <p:sp>
        <p:nvSpPr>
          <p:cNvPr id="8" name="WordArt 5"/>
          <p:cNvSpPr>
            <a:spLocks noChangeArrowheads="1" noChangeShapeType="1" noTextEdit="1"/>
          </p:cNvSpPr>
          <p:nvPr/>
        </p:nvSpPr>
        <p:spPr bwMode="auto">
          <a:xfrm>
            <a:off x="2202181" y="4057650"/>
            <a:ext cx="3650456" cy="492919"/>
          </a:xfrm>
          <a:prstGeom prst="rect">
            <a:avLst/>
          </a:prstGeom>
        </p:spPr>
        <p:txBody>
          <a:bodyPr wrap="none" fromWordArt="1">
            <a:prstTxWarp prst="textDoubleWave1">
              <a:avLst>
                <a:gd name="adj1" fmla="val 12500"/>
                <a:gd name="adj2" fmla="val 0"/>
              </a:avLst>
            </a:prstTxWarp>
          </a:bodyPr>
          <a:lstStyle/>
          <a:p>
            <a:pPr algn="ctr"/>
            <a:r>
              <a:rPr lang="en-US" sz="2700" kern="10" spc="-270" dirty="0">
                <a:ln w="12700">
                  <a:solidFill>
                    <a:srgbClr val="000099"/>
                  </a:solidFill>
                  <a:round/>
                  <a:headEnd type="none" w="sm" len="sm"/>
                  <a:tailEnd type="none" w="sm" len="sm"/>
                </a:ln>
                <a:solidFill>
                  <a:srgbClr val="33CCFF"/>
                </a:solidFill>
                <a:effectLst>
                  <a:outerShdw dist="125724" dir="18900000" algn="ctr" rotWithShape="0">
                    <a:srgbClr val="000099"/>
                  </a:outerShdw>
                </a:effectLst>
                <a:latin typeface="Impact"/>
              </a:rPr>
              <a:t>More  than Moore</a:t>
            </a:r>
          </a:p>
        </p:txBody>
      </p:sp>
      <p:pic>
        <p:nvPicPr>
          <p:cNvPr id="9" name="Picture 8">
            <a:extLst>
              <a:ext uri="{FF2B5EF4-FFF2-40B4-BE49-F238E27FC236}">
                <a16:creationId xmlns:a16="http://schemas.microsoft.com/office/drawing/2014/main" id="{D44417A9-83E9-4B69-9588-78408A94DD12}"/>
              </a:ext>
            </a:extLst>
          </p:cNvPr>
          <p:cNvPicPr>
            <a:picLocks noChangeAspect="1"/>
          </p:cNvPicPr>
          <p:nvPr/>
        </p:nvPicPr>
        <p:blipFill>
          <a:blip r:embed="rId3"/>
          <a:stretch>
            <a:fillRect/>
          </a:stretch>
        </p:blipFill>
        <p:spPr>
          <a:xfrm>
            <a:off x="7750970" y="105951"/>
            <a:ext cx="1246828" cy="1789871"/>
          </a:xfrm>
          <a:prstGeom prst="rect">
            <a:avLst/>
          </a:prstGeom>
        </p:spPr>
      </p:pic>
    </p:spTree>
    <p:extLst>
      <p:ext uri="{BB962C8B-B14F-4D97-AF65-F5344CB8AC3E}">
        <p14:creationId xmlns:p14="http://schemas.microsoft.com/office/powerpoint/2010/main" val="286287953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8834" name="Title 1"/>
          <p:cNvSpPr>
            <a:spLocks noGrp="1"/>
          </p:cNvSpPr>
          <p:nvPr>
            <p:ph type="title" idx="4294967295"/>
          </p:nvPr>
        </p:nvSpPr>
        <p:spPr/>
        <p:txBody>
          <a:bodyPr vert="horz" lIns="91440" tIns="34290" rIns="91440" bIns="34290" rtlCol="0" anchor="ctr">
            <a:normAutofit/>
          </a:bodyPr>
          <a:lstStyle/>
          <a:p>
            <a:r>
              <a:rPr lang="en-US" sz="4000" dirty="0">
                <a:solidFill>
                  <a:schemeClr val="bg1">
                    <a:lumMod val="50000"/>
                  </a:schemeClr>
                </a:solidFill>
              </a:rPr>
              <a:t>LP Progress– Still Going in 2022</a:t>
            </a:r>
          </a:p>
        </p:txBody>
      </p:sp>
      <p:sp>
        <p:nvSpPr>
          <p:cNvPr id="6" name="Rectangle 2"/>
          <p:cNvSpPr txBox="1">
            <a:spLocks noChangeArrowheads="1"/>
          </p:cNvSpPr>
          <p:nvPr/>
        </p:nvSpPr>
        <p:spPr bwMode="auto">
          <a:xfrm>
            <a:off x="1543050" y="910711"/>
            <a:ext cx="6057900" cy="400050"/>
          </a:xfrm>
          <a:prstGeom prst="rect">
            <a:avLst/>
          </a:prstGeom>
          <a:noFill/>
          <a:ln w="9525">
            <a:noFill/>
            <a:miter lim="800000"/>
            <a:headEnd/>
            <a:tailEnd/>
          </a:ln>
        </p:spPr>
        <p:txBody>
          <a:bodyPr anchor="ctr"/>
          <a:lstStyle/>
          <a:p>
            <a:pPr>
              <a:defRPr/>
            </a:pPr>
            <a:r>
              <a:rPr lang="en-US" sz="1125" b="1" i="1" kern="0" dirty="0">
                <a:solidFill>
                  <a:schemeClr val="bg1">
                    <a:lumMod val="50000"/>
                  </a:schemeClr>
                </a:solidFill>
                <a:latin typeface="+mj-lt"/>
                <a:ea typeface="+mj-ea"/>
                <a:cs typeface="+mj-cs"/>
              </a:rPr>
              <a:t> </a:t>
            </a:r>
            <a:r>
              <a:rPr lang="en-US" sz="1575" b="1" kern="0" dirty="0" err="1">
                <a:solidFill>
                  <a:schemeClr val="bg1">
                    <a:lumMod val="50000"/>
                  </a:schemeClr>
                </a:solidFill>
                <a:latin typeface="+mj-lt"/>
                <a:ea typeface="+mj-ea"/>
                <a:cs typeface="+mj-cs"/>
              </a:rPr>
              <a:t>Gurobi</a:t>
            </a:r>
            <a:r>
              <a:rPr lang="en-US" sz="1575" b="1" kern="0" dirty="0">
                <a:solidFill>
                  <a:schemeClr val="bg1">
                    <a:lumMod val="50000"/>
                  </a:schemeClr>
                </a:solidFill>
                <a:latin typeface="+mj-lt"/>
                <a:ea typeface="+mj-ea"/>
                <a:cs typeface="+mj-cs"/>
              </a:rPr>
              <a:t> solver speed-ups reported on their website as of 9/13/2022</a:t>
            </a:r>
          </a:p>
        </p:txBody>
      </p:sp>
      <p:pic>
        <p:nvPicPr>
          <p:cNvPr id="3" name="Picture 2">
            <a:extLst>
              <a:ext uri="{FF2B5EF4-FFF2-40B4-BE49-F238E27FC236}">
                <a16:creationId xmlns:a16="http://schemas.microsoft.com/office/drawing/2014/main" id="{FA01481D-6084-F601-7861-01BF651265DD}"/>
              </a:ext>
            </a:extLst>
          </p:cNvPr>
          <p:cNvPicPr>
            <a:picLocks noChangeAspect="1"/>
          </p:cNvPicPr>
          <p:nvPr/>
        </p:nvPicPr>
        <p:blipFill>
          <a:blip r:embed="rId3"/>
          <a:stretch>
            <a:fillRect/>
          </a:stretch>
        </p:blipFill>
        <p:spPr>
          <a:xfrm>
            <a:off x="1760219" y="1378491"/>
            <a:ext cx="5279165" cy="2873469"/>
          </a:xfrm>
          <a:prstGeom prst="rect">
            <a:avLst/>
          </a:prstGeom>
        </p:spPr>
      </p:pic>
      <p:pic>
        <p:nvPicPr>
          <p:cNvPr id="7" name="Picture 6">
            <a:extLst>
              <a:ext uri="{FF2B5EF4-FFF2-40B4-BE49-F238E27FC236}">
                <a16:creationId xmlns:a16="http://schemas.microsoft.com/office/drawing/2014/main" id="{D88B9C8E-9FAE-BA1F-D321-8831615D904B}"/>
              </a:ext>
            </a:extLst>
          </p:cNvPr>
          <p:cNvPicPr>
            <a:picLocks noChangeAspect="1"/>
          </p:cNvPicPr>
          <p:nvPr/>
        </p:nvPicPr>
        <p:blipFill>
          <a:blip r:embed="rId4"/>
          <a:stretch>
            <a:fillRect/>
          </a:stretch>
        </p:blipFill>
        <p:spPr>
          <a:xfrm>
            <a:off x="6955564" y="2815225"/>
            <a:ext cx="1943100" cy="705892"/>
          </a:xfrm>
          <a:prstGeom prst="rect">
            <a:avLst/>
          </a:prstGeom>
        </p:spPr>
      </p:pic>
    </p:spTree>
    <p:extLst>
      <p:ext uri="{BB962C8B-B14F-4D97-AF65-F5344CB8AC3E}">
        <p14:creationId xmlns:p14="http://schemas.microsoft.com/office/powerpoint/2010/main" val="2450648310"/>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8834" name="Title 1"/>
          <p:cNvSpPr>
            <a:spLocks noGrp="1"/>
          </p:cNvSpPr>
          <p:nvPr>
            <p:ph type="title" idx="4294967295"/>
          </p:nvPr>
        </p:nvSpPr>
        <p:spPr/>
        <p:txBody>
          <a:bodyPr vert="horz" lIns="91440" tIns="34290" rIns="91440" bIns="34290" rtlCol="0" anchor="ctr">
            <a:normAutofit/>
          </a:bodyPr>
          <a:lstStyle/>
          <a:p>
            <a:r>
              <a:rPr lang="en-US" sz="4000" dirty="0">
                <a:solidFill>
                  <a:schemeClr val="bg1">
                    <a:lumMod val="50000"/>
                  </a:schemeClr>
                </a:solidFill>
              </a:rPr>
              <a:t>LP Progress– and continues…</a:t>
            </a:r>
          </a:p>
        </p:txBody>
      </p:sp>
      <p:sp>
        <p:nvSpPr>
          <p:cNvPr id="6" name="Rectangle 2"/>
          <p:cNvSpPr txBox="1">
            <a:spLocks noChangeArrowheads="1"/>
          </p:cNvSpPr>
          <p:nvPr/>
        </p:nvSpPr>
        <p:spPr bwMode="auto">
          <a:xfrm>
            <a:off x="1414360" y="931030"/>
            <a:ext cx="6057900" cy="400050"/>
          </a:xfrm>
          <a:prstGeom prst="rect">
            <a:avLst/>
          </a:prstGeom>
          <a:noFill/>
          <a:ln w="9525">
            <a:noFill/>
            <a:miter lim="800000"/>
            <a:headEnd/>
            <a:tailEnd/>
          </a:ln>
        </p:spPr>
        <p:txBody>
          <a:bodyPr anchor="ctr"/>
          <a:lstStyle/>
          <a:p>
            <a:pPr>
              <a:defRPr/>
            </a:pPr>
            <a:r>
              <a:rPr lang="en-US" sz="1125" b="1" i="1" kern="0" dirty="0">
                <a:solidFill>
                  <a:schemeClr val="bg1">
                    <a:lumMod val="50000"/>
                  </a:schemeClr>
                </a:solidFill>
                <a:latin typeface="+mj-lt"/>
                <a:ea typeface="+mj-ea"/>
                <a:cs typeface="+mj-cs"/>
              </a:rPr>
              <a:t> </a:t>
            </a:r>
            <a:r>
              <a:rPr lang="en-US" sz="1575" b="1" kern="0" dirty="0" err="1">
                <a:solidFill>
                  <a:schemeClr val="bg1">
                    <a:lumMod val="50000"/>
                  </a:schemeClr>
                </a:solidFill>
                <a:latin typeface="+mj-lt"/>
                <a:ea typeface="+mj-ea"/>
                <a:cs typeface="+mj-cs"/>
              </a:rPr>
              <a:t>Gurobi</a:t>
            </a:r>
            <a:r>
              <a:rPr lang="en-US" sz="1575" b="1" kern="0" dirty="0">
                <a:solidFill>
                  <a:schemeClr val="bg1">
                    <a:lumMod val="50000"/>
                  </a:schemeClr>
                </a:solidFill>
                <a:latin typeface="+mj-lt"/>
                <a:ea typeface="+mj-ea"/>
                <a:cs typeface="+mj-cs"/>
              </a:rPr>
              <a:t> solver speed-ups reported on their website as of 9/5/23 from a 11/14/2022 press release</a:t>
            </a:r>
          </a:p>
        </p:txBody>
      </p:sp>
      <p:pic>
        <p:nvPicPr>
          <p:cNvPr id="7" name="Picture 6">
            <a:extLst>
              <a:ext uri="{FF2B5EF4-FFF2-40B4-BE49-F238E27FC236}">
                <a16:creationId xmlns:a16="http://schemas.microsoft.com/office/drawing/2014/main" id="{D88B9C8E-9FAE-BA1F-D321-8831615D904B}"/>
              </a:ext>
            </a:extLst>
          </p:cNvPr>
          <p:cNvPicPr>
            <a:picLocks noChangeAspect="1"/>
          </p:cNvPicPr>
          <p:nvPr/>
        </p:nvPicPr>
        <p:blipFill>
          <a:blip r:embed="rId3"/>
          <a:stretch>
            <a:fillRect/>
          </a:stretch>
        </p:blipFill>
        <p:spPr>
          <a:xfrm>
            <a:off x="7200900" y="2571750"/>
            <a:ext cx="1943100" cy="705892"/>
          </a:xfrm>
          <a:prstGeom prst="rect">
            <a:avLst/>
          </a:prstGeom>
        </p:spPr>
      </p:pic>
      <p:sp>
        <p:nvSpPr>
          <p:cNvPr id="11" name="Rectangle 2">
            <a:extLst>
              <a:ext uri="{FF2B5EF4-FFF2-40B4-BE49-F238E27FC236}">
                <a16:creationId xmlns:a16="http://schemas.microsoft.com/office/drawing/2014/main" id="{458F4EF4-148E-DECB-985B-C7D8D7693B35}"/>
              </a:ext>
            </a:extLst>
          </p:cNvPr>
          <p:cNvSpPr txBox="1">
            <a:spLocks noChangeArrowheads="1"/>
          </p:cNvSpPr>
          <p:nvPr/>
        </p:nvSpPr>
        <p:spPr bwMode="auto">
          <a:xfrm>
            <a:off x="1661161" y="4149090"/>
            <a:ext cx="6057900" cy="400050"/>
          </a:xfrm>
          <a:prstGeom prst="rect">
            <a:avLst/>
          </a:prstGeom>
          <a:noFill/>
          <a:ln w="9525">
            <a:noFill/>
            <a:miter lim="800000"/>
            <a:headEnd/>
            <a:tailEnd/>
          </a:ln>
        </p:spPr>
        <p:txBody>
          <a:bodyPr anchor="ctr"/>
          <a:lstStyle/>
          <a:p>
            <a:pPr>
              <a:defRPr/>
            </a:pPr>
            <a:r>
              <a:rPr lang="en-US" sz="1125" i="1" kern="0" dirty="0">
                <a:solidFill>
                  <a:schemeClr val="bg1">
                    <a:lumMod val="50000"/>
                  </a:schemeClr>
                </a:solidFill>
                <a:latin typeface="+mj-lt"/>
                <a:ea typeface="+mj-ea"/>
                <a:cs typeface="+mj-cs"/>
              </a:rPr>
              <a:t> </a:t>
            </a:r>
            <a:r>
              <a:rPr lang="en-US" sz="1575" kern="0" dirty="0">
                <a:solidFill>
                  <a:schemeClr val="bg1">
                    <a:lumMod val="50000"/>
                  </a:schemeClr>
                </a:solidFill>
                <a:latin typeface="+mj-lt"/>
                <a:ea typeface="+mj-ea"/>
                <a:cs typeface="+mj-cs"/>
              </a:rPr>
              <a:t>Decades of solver speed-ups have been an engineering feat, like what we are seeing with Deep Learning and NLP.  Note– open source solvers are about 6-10X slower and not as robust</a:t>
            </a:r>
          </a:p>
        </p:txBody>
      </p:sp>
      <p:pic>
        <p:nvPicPr>
          <p:cNvPr id="4" name="Picture 3">
            <a:extLst>
              <a:ext uri="{FF2B5EF4-FFF2-40B4-BE49-F238E27FC236}">
                <a16:creationId xmlns:a16="http://schemas.microsoft.com/office/drawing/2014/main" id="{D351D50B-5B86-D548-D04C-27B0F594C5FA}"/>
              </a:ext>
            </a:extLst>
          </p:cNvPr>
          <p:cNvPicPr>
            <a:picLocks noChangeAspect="1"/>
          </p:cNvPicPr>
          <p:nvPr/>
        </p:nvPicPr>
        <p:blipFill>
          <a:blip r:embed="rId4"/>
          <a:stretch>
            <a:fillRect/>
          </a:stretch>
        </p:blipFill>
        <p:spPr>
          <a:xfrm>
            <a:off x="1442720" y="1378491"/>
            <a:ext cx="5664485" cy="2597218"/>
          </a:xfrm>
          <a:prstGeom prst="rect">
            <a:avLst/>
          </a:prstGeom>
        </p:spPr>
      </p:pic>
    </p:spTree>
    <p:extLst>
      <p:ext uri="{BB962C8B-B14F-4D97-AF65-F5344CB8AC3E}">
        <p14:creationId xmlns:p14="http://schemas.microsoft.com/office/powerpoint/2010/main" val="3585899335"/>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9650" name="Rectangle 2"/>
          <p:cNvSpPr>
            <a:spLocks noGrp="1" noChangeArrowheads="1"/>
          </p:cNvSpPr>
          <p:nvPr>
            <p:ph type="title"/>
          </p:nvPr>
        </p:nvSpPr>
        <p:spPr>
          <a:xfrm>
            <a:off x="750570" y="88582"/>
            <a:ext cx="7875824" cy="857250"/>
          </a:xfrm>
        </p:spPr>
        <p:txBody>
          <a:bodyPr>
            <a:noAutofit/>
          </a:bodyPr>
          <a:lstStyle/>
          <a:p>
            <a:r>
              <a:rPr lang="en-US" sz="3600" dirty="0">
                <a:solidFill>
                  <a:schemeClr val="bg1">
                    <a:lumMod val="50000"/>
                  </a:schemeClr>
                </a:solidFill>
              </a:rPr>
              <a:t>Today… Used Everywhere</a:t>
            </a:r>
          </a:p>
        </p:txBody>
      </p:sp>
      <p:pic>
        <p:nvPicPr>
          <p:cNvPr id="1179651" name="Picture 3" descr="applications"/>
          <p:cNvPicPr>
            <a:picLocks noChangeAspect="1" noChangeArrowheads="1"/>
          </p:cNvPicPr>
          <p:nvPr/>
        </p:nvPicPr>
        <p:blipFill rotWithShape="1">
          <a:blip r:embed="rId3">
            <a:extLst>
              <a:ext uri="{28A0092B-C50C-407E-A947-70E740481C1C}">
                <a14:useLocalDpi xmlns:a14="http://schemas.microsoft.com/office/drawing/2010/main" val="0"/>
              </a:ext>
            </a:extLst>
          </a:blip>
          <a:srcRect b="14042"/>
          <a:stretch/>
        </p:blipFill>
        <p:spPr bwMode="auto">
          <a:xfrm>
            <a:off x="1143000" y="1108710"/>
            <a:ext cx="6858000" cy="361478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8001000" y="4423410"/>
            <a:ext cx="1074974" cy="300082"/>
          </a:xfrm>
          <a:prstGeom prst="rect">
            <a:avLst/>
          </a:prstGeom>
          <a:noFill/>
        </p:spPr>
        <p:txBody>
          <a:bodyPr wrap="none" rtlCol="0">
            <a:spAutoFit/>
          </a:bodyPr>
          <a:lstStyle/>
          <a:p>
            <a:r>
              <a:rPr lang="en-US" sz="1350" dirty="0">
                <a:solidFill>
                  <a:schemeClr val="bg1">
                    <a:lumMod val="50000"/>
                  </a:schemeClr>
                </a:solidFill>
              </a:rPr>
              <a:t>Source:  IBM</a:t>
            </a:r>
          </a:p>
        </p:txBody>
      </p:sp>
    </p:spTree>
    <p:extLst>
      <p:ext uri="{BB962C8B-B14F-4D97-AF65-F5344CB8AC3E}">
        <p14:creationId xmlns:p14="http://schemas.microsoft.com/office/powerpoint/2010/main" val="531068665"/>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9650" name="Rectangle 2"/>
          <p:cNvSpPr>
            <a:spLocks noGrp="1" noChangeArrowheads="1"/>
          </p:cNvSpPr>
          <p:nvPr>
            <p:ph type="title"/>
          </p:nvPr>
        </p:nvSpPr>
        <p:spPr>
          <a:xfrm>
            <a:off x="-396794" y="80446"/>
            <a:ext cx="7875824" cy="857250"/>
          </a:xfrm>
        </p:spPr>
        <p:txBody>
          <a:bodyPr>
            <a:noAutofit/>
          </a:bodyPr>
          <a:lstStyle/>
          <a:p>
            <a:r>
              <a:rPr lang="en-US" sz="3600" dirty="0">
                <a:solidFill>
                  <a:schemeClr val="bg1">
                    <a:lumMod val="50000"/>
                  </a:schemeClr>
                </a:solidFill>
              </a:rPr>
              <a:t>Linear Programming is Effective</a:t>
            </a:r>
          </a:p>
        </p:txBody>
      </p:sp>
      <p:pic>
        <p:nvPicPr>
          <p:cNvPr id="4" name="Picture 2" descr="Finalists Selected for the World’s Leading Operations Research and Analytics Award: 2022 INFORMS Franz Edelman Award Competition Elevates Research...">
            <a:extLst>
              <a:ext uri="{FF2B5EF4-FFF2-40B4-BE49-F238E27FC236}">
                <a16:creationId xmlns:a16="http://schemas.microsoft.com/office/drawing/2014/main" id="{EE279C0B-92C1-D235-BD66-66DDC6916B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90711" y="478394"/>
            <a:ext cx="1715334" cy="93818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8EDFAAE5-F925-7660-5112-5FB4411CC2A0}"/>
              </a:ext>
            </a:extLst>
          </p:cNvPr>
          <p:cNvSpPr txBox="1"/>
          <p:nvPr/>
        </p:nvSpPr>
        <p:spPr>
          <a:xfrm>
            <a:off x="7421880" y="1384878"/>
            <a:ext cx="1652745" cy="738664"/>
          </a:xfrm>
          <a:prstGeom prst="rect">
            <a:avLst/>
          </a:prstGeom>
          <a:noFill/>
        </p:spPr>
        <p:txBody>
          <a:bodyPr wrap="square" rtlCol="0">
            <a:spAutoFit/>
          </a:bodyPr>
          <a:lstStyle/>
          <a:p>
            <a:r>
              <a:rPr lang="en-US" sz="1400" b="1" i="0" dirty="0">
                <a:solidFill>
                  <a:schemeClr val="accent6"/>
                </a:solidFill>
                <a:effectLst/>
                <a:latin typeface="Lora" pitchFamily="2" charset="0"/>
              </a:rPr>
              <a:t>$336 billion in value since prize inception</a:t>
            </a:r>
            <a:endParaRPr lang="en-US" sz="1400" b="1" dirty="0">
              <a:solidFill>
                <a:schemeClr val="accent6"/>
              </a:solidFill>
            </a:endParaRPr>
          </a:p>
        </p:txBody>
      </p:sp>
      <p:graphicFrame>
        <p:nvGraphicFramePr>
          <p:cNvPr id="7" name="Group 77">
            <a:extLst>
              <a:ext uri="{FF2B5EF4-FFF2-40B4-BE49-F238E27FC236}">
                <a16:creationId xmlns:a16="http://schemas.microsoft.com/office/drawing/2014/main" id="{7697E2A3-2322-350A-DB97-A28988B03EA9}"/>
              </a:ext>
            </a:extLst>
          </p:cNvPr>
          <p:cNvGraphicFramePr>
            <a:graphicFrameLocks noGrp="1"/>
          </p:cNvGraphicFramePr>
          <p:nvPr>
            <p:ph idx="1"/>
            <p:extLst>
              <p:ext uri="{D42A27DB-BD31-4B8C-83A1-F6EECF244321}">
                <p14:modId xmlns:p14="http://schemas.microsoft.com/office/powerpoint/2010/main" val="606469203"/>
              </p:ext>
            </p:extLst>
          </p:nvPr>
        </p:nvGraphicFramePr>
        <p:xfrm>
          <a:off x="368875" y="1012159"/>
          <a:ext cx="6737748" cy="3634027"/>
        </p:xfrm>
        <a:graphic>
          <a:graphicData uri="http://schemas.openxmlformats.org/drawingml/2006/table">
            <a:tbl>
              <a:tblPr/>
              <a:tblGrid>
                <a:gridCol w="2068116">
                  <a:extLst>
                    <a:ext uri="{9D8B030D-6E8A-4147-A177-3AD203B41FA5}">
                      <a16:colId xmlns:a16="http://schemas.microsoft.com/office/drawing/2014/main" val="20000"/>
                    </a:ext>
                  </a:extLst>
                </a:gridCol>
                <a:gridCol w="2090738">
                  <a:extLst>
                    <a:ext uri="{9D8B030D-6E8A-4147-A177-3AD203B41FA5}">
                      <a16:colId xmlns:a16="http://schemas.microsoft.com/office/drawing/2014/main" val="20001"/>
                    </a:ext>
                  </a:extLst>
                </a:gridCol>
                <a:gridCol w="2578894">
                  <a:extLst>
                    <a:ext uri="{9D8B030D-6E8A-4147-A177-3AD203B41FA5}">
                      <a16:colId xmlns:a16="http://schemas.microsoft.com/office/drawing/2014/main" val="20002"/>
                    </a:ext>
                  </a:extLst>
                </a:gridCol>
              </a:tblGrid>
              <a:tr h="800100">
                <a:tc>
                  <a:txBody>
                    <a:bodyPr/>
                    <a:lstStyle/>
                    <a:p>
                      <a:pPr marL="0" marR="0" lvl="0" indent="0" algn="l" defTabSz="914400" rtl="0" eaLnBrk="0" fontAlgn="base" latinLnBrk="0" hangingPunct="0">
                        <a:lnSpc>
                          <a:spcPct val="100000"/>
                        </a:lnSpc>
                        <a:spcBef>
                          <a:spcPct val="0"/>
                        </a:spcBef>
                        <a:spcAft>
                          <a:spcPct val="0"/>
                        </a:spcAft>
                        <a:buClr>
                          <a:srgbClr val="330966"/>
                        </a:buClr>
                        <a:buSzPct val="75000"/>
                        <a:buFont typeface="Wingdings" pitchFamily="2" charset="2"/>
                        <a:buNone/>
                        <a:tabLst/>
                      </a:pPr>
                      <a:r>
                        <a:rPr kumimoji="0" lang="en-US" sz="1200" b="0" i="0" u="none" strike="noStrike" cap="none" normalizeH="0" baseline="0" dirty="0">
                          <a:ln>
                            <a:noFill/>
                          </a:ln>
                          <a:solidFill>
                            <a:schemeClr val="bg1">
                              <a:lumMod val="50000"/>
                            </a:schemeClr>
                          </a:solidFill>
                          <a:effectLst/>
                          <a:latin typeface="Arial" charset="0"/>
                        </a:rPr>
                        <a:t>INDEVAL</a:t>
                      </a: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
                          <a:srgbClr val="330966"/>
                        </a:buClr>
                        <a:buSzPct val="75000"/>
                        <a:buFont typeface="Wingdings" pitchFamily="2" charset="2"/>
                        <a:buNone/>
                        <a:tabLst/>
                      </a:pPr>
                      <a:r>
                        <a:rPr kumimoji="0" lang="en-US" sz="1200" b="0" i="0" u="none" strike="noStrike" cap="none" normalizeH="0" baseline="0">
                          <a:ln>
                            <a:noFill/>
                          </a:ln>
                          <a:solidFill>
                            <a:schemeClr val="bg1">
                              <a:lumMod val="50000"/>
                            </a:schemeClr>
                          </a:solidFill>
                          <a:effectLst/>
                          <a:latin typeface="Arial" charset="0"/>
                        </a:rPr>
                        <a:t>Securities clearing in Mexico</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
                          <a:srgbClr val="330966"/>
                        </a:buClr>
                        <a:buSzPct val="75000"/>
                        <a:buFont typeface="Wingdings" pitchFamily="2" charset="2"/>
                        <a:buNone/>
                        <a:tabLst/>
                      </a:pPr>
                      <a:r>
                        <a:rPr kumimoji="0" lang="en-US" sz="1200" b="0" i="0" u="none" strike="noStrike" cap="none" normalizeH="0" baseline="0">
                          <a:ln>
                            <a:noFill/>
                          </a:ln>
                          <a:solidFill>
                            <a:schemeClr val="bg1">
                              <a:lumMod val="50000"/>
                            </a:schemeClr>
                          </a:solidFill>
                          <a:effectLst/>
                          <a:latin typeface="Arial" charset="0"/>
                        </a:rPr>
                        <a:t>Clears $250B daily, continuously saving $240M in inter-day interest costs.  Dramatically improved liquidity of market </a:t>
                      </a: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35756">
                <a:tc>
                  <a:txBody>
                    <a:bodyPr/>
                    <a:lstStyle/>
                    <a:p>
                      <a:pPr marL="0" marR="0" lvl="0" indent="0" algn="l" defTabSz="914400" rtl="0" eaLnBrk="0" fontAlgn="base" latinLnBrk="0" hangingPunct="0">
                        <a:lnSpc>
                          <a:spcPct val="100000"/>
                        </a:lnSpc>
                        <a:spcBef>
                          <a:spcPct val="0"/>
                        </a:spcBef>
                        <a:spcAft>
                          <a:spcPct val="0"/>
                        </a:spcAft>
                        <a:buClr>
                          <a:srgbClr val="330966"/>
                        </a:buClr>
                        <a:buSzPct val="75000"/>
                        <a:buFont typeface="Wingdings" pitchFamily="2" charset="2"/>
                        <a:buNone/>
                        <a:tabLst/>
                      </a:pPr>
                      <a:r>
                        <a:rPr kumimoji="0" lang="en-US" sz="1200" b="0" i="0" u="none" strike="noStrike" cap="none" normalizeH="0" baseline="0">
                          <a:ln>
                            <a:noFill/>
                          </a:ln>
                          <a:solidFill>
                            <a:schemeClr val="bg1">
                              <a:lumMod val="50000"/>
                            </a:schemeClr>
                          </a:solidFill>
                          <a:effectLst/>
                          <a:latin typeface="Arial" charset="0"/>
                        </a:rPr>
                        <a:t>South African Defense</a:t>
                      </a: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
                          <a:srgbClr val="330966"/>
                        </a:buClr>
                        <a:buSzPct val="75000"/>
                        <a:buFont typeface="Wingdings" pitchFamily="2" charset="2"/>
                        <a:buNone/>
                        <a:tabLst/>
                      </a:pPr>
                      <a:r>
                        <a:rPr kumimoji="0" lang="en-US" sz="1200" b="0" i="0" u="none" strike="noStrike" cap="none" normalizeH="0" baseline="0">
                          <a:ln>
                            <a:noFill/>
                          </a:ln>
                          <a:solidFill>
                            <a:schemeClr val="bg1">
                              <a:lumMod val="50000"/>
                            </a:schemeClr>
                          </a:solidFill>
                          <a:effectLst/>
                          <a:latin typeface="Arial" charset="0"/>
                        </a:rPr>
                        <a:t>Force/Equip Planning</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
                          <a:srgbClr val="330966"/>
                        </a:buClr>
                        <a:buSzPct val="75000"/>
                        <a:buFont typeface="Wingdings" pitchFamily="2" charset="2"/>
                        <a:buNone/>
                        <a:tabLst/>
                      </a:pPr>
                      <a:r>
                        <a:rPr kumimoji="0" lang="en-US" sz="1200" b="0" i="0" u="none" strike="noStrike" cap="none" normalizeH="0" baseline="0">
                          <a:ln>
                            <a:noFill/>
                          </a:ln>
                          <a:solidFill>
                            <a:schemeClr val="bg1">
                              <a:lumMod val="50000"/>
                            </a:schemeClr>
                          </a:solidFill>
                          <a:effectLst/>
                          <a:latin typeface="Arial" charset="0"/>
                        </a:rPr>
                        <a:t>$1.1 bil/year</a:t>
                      </a: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04800">
                <a:tc>
                  <a:txBody>
                    <a:bodyPr/>
                    <a:lstStyle/>
                    <a:p>
                      <a:pPr marL="0" marR="0" lvl="0" indent="0" algn="l" defTabSz="914400" rtl="0" eaLnBrk="0" fontAlgn="base" latinLnBrk="0" hangingPunct="0">
                        <a:lnSpc>
                          <a:spcPct val="100000"/>
                        </a:lnSpc>
                        <a:spcBef>
                          <a:spcPct val="0"/>
                        </a:spcBef>
                        <a:spcAft>
                          <a:spcPct val="0"/>
                        </a:spcAft>
                        <a:buClr>
                          <a:srgbClr val="330966"/>
                        </a:buClr>
                        <a:buSzPct val="75000"/>
                        <a:buFont typeface="Wingdings" pitchFamily="2" charset="2"/>
                        <a:buNone/>
                        <a:tabLst/>
                      </a:pPr>
                      <a:r>
                        <a:rPr kumimoji="0" lang="en-US" sz="1200" b="0" i="0" u="none" strike="noStrike" cap="none" normalizeH="0" baseline="0">
                          <a:ln>
                            <a:noFill/>
                          </a:ln>
                          <a:solidFill>
                            <a:schemeClr val="bg1">
                              <a:lumMod val="50000"/>
                            </a:schemeClr>
                          </a:solidFill>
                          <a:effectLst/>
                          <a:latin typeface="Arial" charset="0"/>
                        </a:rPr>
                        <a:t>Motorola</a:t>
                      </a: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
                          <a:srgbClr val="330966"/>
                        </a:buClr>
                        <a:buSzPct val="75000"/>
                        <a:buFont typeface="Wingdings" pitchFamily="2" charset="2"/>
                        <a:buNone/>
                        <a:tabLst/>
                      </a:pPr>
                      <a:r>
                        <a:rPr kumimoji="0" lang="en-US" sz="1200" b="0" i="0" u="none" strike="noStrike" cap="none" normalizeH="0" baseline="0">
                          <a:ln>
                            <a:noFill/>
                          </a:ln>
                          <a:solidFill>
                            <a:schemeClr val="bg1">
                              <a:lumMod val="50000"/>
                            </a:schemeClr>
                          </a:solidFill>
                          <a:effectLst/>
                          <a:latin typeface="Arial" charset="0"/>
                        </a:rPr>
                        <a:t>Procurement Mgmnt</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
                          <a:srgbClr val="330966"/>
                        </a:buClr>
                        <a:buSzPct val="75000"/>
                        <a:buFont typeface="Wingdings" pitchFamily="2" charset="2"/>
                        <a:buNone/>
                        <a:tabLst/>
                      </a:pPr>
                      <a:r>
                        <a:rPr kumimoji="0" lang="en-US" sz="1200" b="0" i="0" u="none" strike="noStrike" cap="none" normalizeH="0" baseline="0">
                          <a:ln>
                            <a:noFill/>
                          </a:ln>
                          <a:solidFill>
                            <a:schemeClr val="bg1">
                              <a:lumMod val="50000"/>
                            </a:schemeClr>
                          </a:solidFill>
                          <a:effectLst/>
                          <a:latin typeface="Arial" charset="0"/>
                        </a:rPr>
                        <a:t>$100-150 mil/year</a:t>
                      </a: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22660">
                <a:tc>
                  <a:txBody>
                    <a:bodyPr/>
                    <a:lstStyle/>
                    <a:p>
                      <a:pPr marL="0" marR="0" lvl="0" indent="0" algn="l" defTabSz="914400" rtl="0" eaLnBrk="0" fontAlgn="base" latinLnBrk="0" hangingPunct="0">
                        <a:lnSpc>
                          <a:spcPct val="100000"/>
                        </a:lnSpc>
                        <a:spcBef>
                          <a:spcPct val="0"/>
                        </a:spcBef>
                        <a:spcAft>
                          <a:spcPct val="0"/>
                        </a:spcAft>
                        <a:buClr>
                          <a:srgbClr val="330966"/>
                        </a:buClr>
                        <a:buSzPct val="75000"/>
                        <a:buFont typeface="Wingdings" pitchFamily="2" charset="2"/>
                        <a:buNone/>
                        <a:tabLst/>
                      </a:pPr>
                      <a:r>
                        <a:rPr kumimoji="0" lang="en-US" sz="1200" b="0" i="0" u="none" strike="noStrike" cap="none" normalizeH="0" baseline="0">
                          <a:ln>
                            <a:noFill/>
                          </a:ln>
                          <a:solidFill>
                            <a:schemeClr val="bg1">
                              <a:lumMod val="50000"/>
                            </a:schemeClr>
                          </a:solidFill>
                          <a:effectLst/>
                          <a:latin typeface="Arial" charset="0"/>
                        </a:rPr>
                        <a:t>Samsung Electronics</a:t>
                      </a: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
                          <a:srgbClr val="330966"/>
                        </a:buClr>
                        <a:buSzPct val="75000"/>
                        <a:buFont typeface="Wingdings" pitchFamily="2" charset="2"/>
                        <a:buNone/>
                        <a:tabLst/>
                      </a:pPr>
                      <a:r>
                        <a:rPr kumimoji="0" lang="en-US" sz="1200" b="0" i="0" u="none" strike="noStrike" cap="none" normalizeH="0" baseline="0">
                          <a:ln>
                            <a:noFill/>
                          </a:ln>
                          <a:solidFill>
                            <a:schemeClr val="bg1">
                              <a:lumMod val="50000"/>
                            </a:schemeClr>
                          </a:solidFill>
                          <a:effectLst/>
                          <a:latin typeface="Arial" charset="0"/>
                        </a:rPr>
                        <a:t>Production Scheduling</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
                          <a:srgbClr val="330966"/>
                        </a:buClr>
                        <a:buSzPct val="75000"/>
                        <a:buFont typeface="Wingdings" pitchFamily="2" charset="2"/>
                        <a:buNone/>
                        <a:tabLst/>
                      </a:pPr>
                      <a:r>
                        <a:rPr kumimoji="0" lang="en-US" sz="1200" b="0" i="0" u="none" strike="noStrike" cap="none" normalizeH="0" baseline="0">
                          <a:ln>
                            <a:noFill/>
                          </a:ln>
                          <a:solidFill>
                            <a:schemeClr val="bg1">
                              <a:lumMod val="50000"/>
                            </a:schemeClr>
                          </a:solidFill>
                          <a:effectLst/>
                          <a:latin typeface="Arial" charset="0"/>
                        </a:rPr>
                        <a:t>50% reduction in cycle time</a:t>
                      </a: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27422">
                <a:tc>
                  <a:txBody>
                    <a:bodyPr/>
                    <a:lstStyle/>
                    <a:p>
                      <a:pPr marL="0" marR="0" lvl="0" indent="0" algn="l" defTabSz="914400" rtl="0" eaLnBrk="0" fontAlgn="base" latinLnBrk="0" hangingPunct="0">
                        <a:lnSpc>
                          <a:spcPct val="100000"/>
                        </a:lnSpc>
                        <a:spcBef>
                          <a:spcPct val="0"/>
                        </a:spcBef>
                        <a:spcAft>
                          <a:spcPct val="0"/>
                        </a:spcAft>
                        <a:buClr>
                          <a:srgbClr val="330966"/>
                        </a:buClr>
                        <a:buSzPct val="75000"/>
                        <a:buFont typeface="Wingdings" pitchFamily="2" charset="2"/>
                        <a:buNone/>
                        <a:tabLst/>
                      </a:pPr>
                      <a:r>
                        <a:rPr kumimoji="0" lang="en-US" sz="1200" b="0" i="0" u="none" strike="noStrike" cap="none" normalizeH="0" baseline="0">
                          <a:ln>
                            <a:noFill/>
                          </a:ln>
                          <a:solidFill>
                            <a:schemeClr val="bg1">
                              <a:lumMod val="50000"/>
                            </a:schemeClr>
                          </a:solidFill>
                          <a:effectLst/>
                          <a:latin typeface="Arial" charset="0"/>
                        </a:rPr>
                        <a:t>2 Chilean Forestry firms</a:t>
                      </a: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
                          <a:srgbClr val="330966"/>
                        </a:buClr>
                        <a:buSzPct val="75000"/>
                        <a:buFont typeface="Wingdings" pitchFamily="2" charset="2"/>
                        <a:buNone/>
                        <a:tabLst/>
                      </a:pPr>
                      <a:r>
                        <a:rPr kumimoji="0" lang="en-US" sz="1200" b="0" i="0" u="none" strike="noStrike" cap="none" normalizeH="0" baseline="0">
                          <a:ln>
                            <a:noFill/>
                          </a:ln>
                          <a:solidFill>
                            <a:schemeClr val="bg1">
                              <a:lumMod val="50000"/>
                            </a:schemeClr>
                          </a:solidFill>
                          <a:effectLst/>
                          <a:latin typeface="Arial" charset="0"/>
                        </a:rPr>
                        <a:t>Timber Harvesting</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
                          <a:srgbClr val="330966"/>
                        </a:buClr>
                        <a:buSzPct val="75000"/>
                        <a:buFont typeface="Wingdings" pitchFamily="2" charset="2"/>
                        <a:buNone/>
                        <a:tabLst/>
                      </a:pPr>
                      <a:r>
                        <a:rPr kumimoji="0" lang="en-US" sz="1200" b="0" i="0" u="none" strike="noStrike" cap="none" normalizeH="0" baseline="0">
                          <a:ln>
                            <a:noFill/>
                          </a:ln>
                          <a:solidFill>
                            <a:schemeClr val="bg1">
                              <a:lumMod val="50000"/>
                            </a:schemeClr>
                          </a:solidFill>
                          <a:effectLst/>
                          <a:latin typeface="Arial" charset="0"/>
                        </a:rPr>
                        <a:t>$20 mil/yr + 30% fewer trucks</a:t>
                      </a: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27422">
                <a:tc>
                  <a:txBody>
                    <a:bodyPr/>
                    <a:lstStyle/>
                    <a:p>
                      <a:pPr marL="0" marR="0" lvl="0" indent="0" algn="l" defTabSz="914400" rtl="0" eaLnBrk="0" fontAlgn="base" latinLnBrk="0" hangingPunct="0">
                        <a:lnSpc>
                          <a:spcPct val="100000"/>
                        </a:lnSpc>
                        <a:spcBef>
                          <a:spcPct val="0"/>
                        </a:spcBef>
                        <a:spcAft>
                          <a:spcPct val="0"/>
                        </a:spcAft>
                        <a:buClr>
                          <a:srgbClr val="330966"/>
                        </a:buClr>
                        <a:buSzPct val="75000"/>
                        <a:buFont typeface="Wingdings" pitchFamily="2" charset="2"/>
                        <a:buNone/>
                        <a:tabLst/>
                      </a:pPr>
                      <a:r>
                        <a:rPr kumimoji="0" lang="en-US" sz="1200" b="0" i="0" u="none" strike="noStrike" cap="none" normalizeH="0" baseline="0">
                          <a:ln>
                            <a:noFill/>
                          </a:ln>
                          <a:solidFill>
                            <a:schemeClr val="bg1">
                              <a:lumMod val="50000"/>
                            </a:schemeClr>
                          </a:solidFill>
                          <a:effectLst/>
                          <a:latin typeface="Arial" charset="0"/>
                        </a:rPr>
                        <a:t>UPS</a:t>
                      </a: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
                          <a:srgbClr val="330966"/>
                        </a:buClr>
                        <a:buSzPct val="75000"/>
                        <a:buFont typeface="Wingdings" pitchFamily="2" charset="2"/>
                        <a:buNone/>
                        <a:tabLst/>
                      </a:pPr>
                      <a:r>
                        <a:rPr kumimoji="0" lang="en-US" sz="1200" b="0" i="0" u="none" strike="noStrike" cap="none" normalizeH="0" baseline="0">
                          <a:ln>
                            <a:noFill/>
                          </a:ln>
                          <a:solidFill>
                            <a:schemeClr val="bg1">
                              <a:lumMod val="50000"/>
                            </a:schemeClr>
                          </a:solidFill>
                          <a:effectLst/>
                          <a:latin typeface="Arial" charset="0"/>
                        </a:rPr>
                        <a:t>Air Network Design</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
                          <a:srgbClr val="330966"/>
                        </a:buClr>
                        <a:buSzPct val="75000"/>
                        <a:buFont typeface="Wingdings" pitchFamily="2" charset="2"/>
                        <a:buNone/>
                        <a:tabLst/>
                      </a:pPr>
                      <a:r>
                        <a:rPr kumimoji="0" lang="en-US" sz="1200" b="0" i="0" u="none" strike="noStrike" cap="none" normalizeH="0" baseline="0">
                          <a:ln>
                            <a:noFill/>
                          </a:ln>
                          <a:solidFill>
                            <a:schemeClr val="bg1">
                              <a:lumMod val="50000"/>
                            </a:schemeClr>
                          </a:solidFill>
                          <a:effectLst/>
                          <a:latin typeface="Arial" charset="0"/>
                        </a:rPr>
                        <a:t>$87m/2yrs + 10% fewer planes</a:t>
                      </a: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27422">
                <a:tc>
                  <a:txBody>
                    <a:bodyPr/>
                    <a:lstStyle/>
                    <a:p>
                      <a:pPr marL="0" marR="0" lvl="0" indent="0" algn="l" defTabSz="914400" rtl="0" eaLnBrk="0" fontAlgn="base" latinLnBrk="0" hangingPunct="0">
                        <a:lnSpc>
                          <a:spcPct val="100000"/>
                        </a:lnSpc>
                        <a:spcBef>
                          <a:spcPct val="0"/>
                        </a:spcBef>
                        <a:spcAft>
                          <a:spcPct val="0"/>
                        </a:spcAft>
                        <a:buClr>
                          <a:srgbClr val="330966"/>
                        </a:buClr>
                        <a:buSzPct val="75000"/>
                        <a:buFont typeface="Wingdings" pitchFamily="2" charset="2"/>
                        <a:buNone/>
                        <a:tabLst/>
                      </a:pPr>
                      <a:r>
                        <a:rPr kumimoji="0" lang="en-US" sz="1200" b="0" i="0" u="none" strike="noStrike" cap="none" normalizeH="0" baseline="0">
                          <a:ln>
                            <a:noFill/>
                          </a:ln>
                          <a:solidFill>
                            <a:schemeClr val="bg1">
                              <a:lumMod val="50000"/>
                            </a:schemeClr>
                          </a:solidFill>
                          <a:effectLst/>
                          <a:latin typeface="Arial" charset="0"/>
                        </a:rPr>
                        <a:t>SNCF (French RR)</a:t>
                      </a: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
                          <a:srgbClr val="330966"/>
                        </a:buClr>
                        <a:buSzPct val="75000"/>
                        <a:buFont typeface="Wingdings" pitchFamily="2" charset="2"/>
                        <a:buNone/>
                        <a:tabLst/>
                      </a:pPr>
                      <a:r>
                        <a:rPr kumimoji="0" lang="en-US" sz="1200" b="0" i="0" u="none" strike="noStrike" cap="none" normalizeH="0" baseline="0">
                          <a:ln>
                            <a:noFill/>
                          </a:ln>
                          <a:solidFill>
                            <a:schemeClr val="bg1">
                              <a:lumMod val="50000"/>
                            </a:schemeClr>
                          </a:solidFill>
                          <a:effectLst/>
                          <a:latin typeface="Arial" charset="0"/>
                        </a:rPr>
                        <a:t>Scheduling &amp; Pricing</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
                          <a:srgbClr val="330966"/>
                        </a:buClr>
                        <a:buSzPct val="75000"/>
                        <a:buFont typeface="Wingdings" pitchFamily="2" charset="2"/>
                        <a:buNone/>
                        <a:tabLst/>
                      </a:pPr>
                      <a:r>
                        <a:rPr kumimoji="0" lang="en-US" sz="1200" b="0" i="0" u="none" strike="noStrike" cap="none" normalizeH="0" baseline="0">
                          <a:ln>
                            <a:noFill/>
                          </a:ln>
                          <a:solidFill>
                            <a:schemeClr val="bg1">
                              <a:lumMod val="50000"/>
                            </a:schemeClr>
                          </a:solidFill>
                          <a:effectLst/>
                          <a:latin typeface="Arial" charset="0"/>
                        </a:rPr>
                        <a:t>$16m/yr rev + 2% lower op ex</a:t>
                      </a: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32185">
                <a:tc>
                  <a:txBody>
                    <a:bodyPr/>
                    <a:lstStyle/>
                    <a:p>
                      <a:pPr marL="0" marR="0" lvl="0" indent="0" algn="l" defTabSz="914400" rtl="0" eaLnBrk="0" fontAlgn="base" latinLnBrk="0" hangingPunct="0">
                        <a:lnSpc>
                          <a:spcPct val="100000"/>
                        </a:lnSpc>
                        <a:spcBef>
                          <a:spcPct val="0"/>
                        </a:spcBef>
                        <a:spcAft>
                          <a:spcPct val="0"/>
                        </a:spcAft>
                        <a:buClr>
                          <a:srgbClr val="330966"/>
                        </a:buClr>
                        <a:buSzPct val="75000"/>
                        <a:buFont typeface="Wingdings" pitchFamily="2" charset="2"/>
                        <a:buNone/>
                        <a:tabLst/>
                      </a:pPr>
                      <a:r>
                        <a:rPr kumimoji="0" lang="en-US" sz="1200" b="0" i="0" u="none" strike="noStrike" cap="none" normalizeH="0" baseline="0">
                          <a:ln>
                            <a:noFill/>
                          </a:ln>
                          <a:solidFill>
                            <a:schemeClr val="bg1">
                              <a:lumMod val="50000"/>
                            </a:schemeClr>
                          </a:solidFill>
                          <a:effectLst/>
                          <a:latin typeface="Arial" charset="0"/>
                        </a:rPr>
                        <a:t>Continental Airlines</a:t>
                      </a: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
                          <a:srgbClr val="330966"/>
                        </a:buClr>
                        <a:buSzPct val="75000"/>
                        <a:buFont typeface="Wingdings" pitchFamily="2" charset="2"/>
                        <a:buNone/>
                        <a:tabLst/>
                      </a:pPr>
                      <a:r>
                        <a:rPr kumimoji="0" lang="en-US" sz="1200" b="0" i="0" u="none" strike="noStrike" cap="none" normalizeH="0" baseline="0">
                          <a:ln>
                            <a:noFill/>
                          </a:ln>
                          <a:solidFill>
                            <a:schemeClr val="bg1">
                              <a:lumMod val="50000"/>
                            </a:schemeClr>
                          </a:solidFill>
                          <a:effectLst/>
                          <a:latin typeface="Arial" charset="0"/>
                        </a:rPr>
                        <a:t>Crew Re-scheduling</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
                          <a:srgbClr val="330966"/>
                        </a:buClr>
                        <a:buSzPct val="75000"/>
                        <a:buFont typeface="Wingdings" pitchFamily="2" charset="2"/>
                        <a:buNone/>
                        <a:tabLst/>
                      </a:pPr>
                      <a:r>
                        <a:rPr kumimoji="0" lang="en-US" sz="1200" b="0" i="0" u="none" strike="noStrike" cap="none" normalizeH="0" baseline="0">
                          <a:ln>
                            <a:noFill/>
                          </a:ln>
                          <a:solidFill>
                            <a:schemeClr val="bg1">
                              <a:lumMod val="50000"/>
                            </a:schemeClr>
                          </a:solidFill>
                          <a:effectLst/>
                          <a:latin typeface="Arial" charset="0"/>
                        </a:rPr>
                        <a:t>$40 mil in one year</a:t>
                      </a: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04800">
                <a:tc>
                  <a:txBody>
                    <a:bodyPr/>
                    <a:lstStyle/>
                    <a:p>
                      <a:pPr marL="0" marR="0" lvl="0" indent="0" algn="l" defTabSz="914400" rtl="0" eaLnBrk="0" fontAlgn="base" latinLnBrk="0" hangingPunct="0">
                        <a:lnSpc>
                          <a:spcPct val="100000"/>
                        </a:lnSpc>
                        <a:spcBef>
                          <a:spcPct val="0"/>
                        </a:spcBef>
                        <a:spcAft>
                          <a:spcPct val="0"/>
                        </a:spcAft>
                        <a:buClr>
                          <a:srgbClr val="330966"/>
                        </a:buClr>
                        <a:buSzPct val="75000"/>
                        <a:buFont typeface="Wingdings" pitchFamily="2" charset="2"/>
                        <a:buNone/>
                        <a:tabLst/>
                      </a:pPr>
                      <a:r>
                        <a:rPr kumimoji="0" lang="en-US" sz="1200" b="0" i="0" u="none" strike="noStrike" cap="none" normalizeH="0" baseline="0">
                          <a:ln>
                            <a:noFill/>
                          </a:ln>
                          <a:solidFill>
                            <a:schemeClr val="bg1">
                              <a:lumMod val="50000"/>
                            </a:schemeClr>
                          </a:solidFill>
                          <a:effectLst/>
                          <a:latin typeface="Arial" charset="0"/>
                        </a:rPr>
                        <a:t>AT&amp;T</a:t>
                      </a: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
                          <a:srgbClr val="330966"/>
                        </a:buClr>
                        <a:buSzPct val="75000"/>
                        <a:buFont typeface="Wingdings" pitchFamily="2" charset="2"/>
                        <a:buNone/>
                        <a:tabLst/>
                      </a:pPr>
                      <a:r>
                        <a:rPr kumimoji="0" lang="en-US" sz="1200" b="0" i="0" u="none" strike="noStrike" cap="none" normalizeH="0" baseline="0">
                          <a:ln>
                            <a:noFill/>
                          </a:ln>
                          <a:solidFill>
                            <a:schemeClr val="bg1">
                              <a:lumMod val="50000"/>
                            </a:schemeClr>
                          </a:solidFill>
                          <a:effectLst/>
                          <a:latin typeface="Arial" charset="0"/>
                        </a:rPr>
                        <a:t>Network Recovery</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
                          <a:srgbClr val="330966"/>
                        </a:buClr>
                        <a:buSzPct val="75000"/>
                        <a:buFont typeface="Wingdings" pitchFamily="2" charset="2"/>
                        <a:buNone/>
                        <a:tabLst/>
                      </a:pPr>
                      <a:r>
                        <a:rPr kumimoji="0" lang="en-US" sz="1200" b="0" i="0" u="none" strike="noStrike" cap="none" normalizeH="0" baseline="0">
                          <a:ln>
                            <a:noFill/>
                          </a:ln>
                          <a:solidFill>
                            <a:schemeClr val="bg1">
                              <a:lumMod val="50000"/>
                            </a:schemeClr>
                          </a:solidFill>
                          <a:effectLst/>
                          <a:latin typeface="Arial" charset="0"/>
                        </a:rPr>
                        <a:t>35% reduction spare capacity</a:t>
                      </a: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251460">
                <a:tc>
                  <a:txBody>
                    <a:bodyPr/>
                    <a:lstStyle/>
                    <a:p>
                      <a:pPr marL="0" marR="0" lvl="0" indent="0" algn="l" defTabSz="914400" rtl="0" eaLnBrk="0" fontAlgn="base" latinLnBrk="0" hangingPunct="0">
                        <a:lnSpc>
                          <a:spcPct val="100000"/>
                        </a:lnSpc>
                        <a:spcBef>
                          <a:spcPct val="0"/>
                        </a:spcBef>
                        <a:spcAft>
                          <a:spcPct val="0"/>
                        </a:spcAft>
                        <a:buClr>
                          <a:srgbClr val="330966"/>
                        </a:buClr>
                        <a:buSzPct val="75000"/>
                        <a:buFont typeface="Wingdings" pitchFamily="2" charset="2"/>
                        <a:buNone/>
                        <a:tabLst/>
                      </a:pPr>
                      <a:r>
                        <a:rPr kumimoji="0" lang="en-US" sz="1200" b="0" i="0" u="none" strike="noStrike" cap="none" normalizeH="0" baseline="0">
                          <a:ln>
                            <a:noFill/>
                          </a:ln>
                          <a:solidFill>
                            <a:schemeClr val="bg1">
                              <a:lumMod val="50000"/>
                            </a:schemeClr>
                          </a:solidFill>
                          <a:effectLst/>
                          <a:latin typeface="Arial" charset="0"/>
                        </a:rPr>
                        <a:t>Grant Mayo van Otterloo</a:t>
                      </a: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
                          <a:srgbClr val="330966"/>
                        </a:buClr>
                        <a:buSzPct val="75000"/>
                        <a:buFont typeface="Wingdings" pitchFamily="2" charset="2"/>
                        <a:buNone/>
                        <a:tabLst/>
                      </a:pPr>
                      <a:r>
                        <a:rPr kumimoji="0" lang="en-US" sz="1200" b="0" i="0" u="none" strike="noStrike" cap="none" normalizeH="0" baseline="0">
                          <a:ln>
                            <a:noFill/>
                          </a:ln>
                          <a:solidFill>
                            <a:schemeClr val="bg1">
                              <a:lumMod val="50000"/>
                            </a:schemeClr>
                          </a:solidFill>
                          <a:effectLst/>
                          <a:latin typeface="Arial" charset="0"/>
                        </a:rPr>
                        <a:t>Portfolio Optimization</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
                          <a:srgbClr val="330966"/>
                        </a:buClr>
                        <a:buSzPct val="75000"/>
                        <a:buFont typeface="Wingdings" pitchFamily="2" charset="2"/>
                        <a:buNone/>
                        <a:tabLst/>
                      </a:pPr>
                      <a:r>
                        <a:rPr kumimoji="0" lang="en-US" sz="1200" b="0" i="0" u="none" strike="noStrike" cap="none" normalizeH="0" baseline="0" dirty="0">
                          <a:ln>
                            <a:noFill/>
                          </a:ln>
                          <a:solidFill>
                            <a:schemeClr val="bg1">
                              <a:lumMod val="50000"/>
                            </a:schemeClr>
                          </a:solidFill>
                          <a:effectLst/>
                          <a:latin typeface="Arial" charset="0"/>
                        </a:rPr>
                        <a:t>$4 mil/year</a:t>
                      </a: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bl>
          </a:graphicData>
        </a:graphic>
      </p:graphicFrame>
      <p:sp>
        <p:nvSpPr>
          <p:cNvPr id="9" name="Text Box 45">
            <a:extLst>
              <a:ext uri="{FF2B5EF4-FFF2-40B4-BE49-F238E27FC236}">
                <a16:creationId xmlns:a16="http://schemas.microsoft.com/office/drawing/2014/main" id="{207E7C83-BB7C-08F3-9BF6-D0CF6F411DF5}"/>
              </a:ext>
            </a:extLst>
          </p:cNvPr>
          <p:cNvSpPr txBox="1">
            <a:spLocks noChangeArrowheads="1"/>
          </p:cNvSpPr>
          <p:nvPr/>
        </p:nvSpPr>
        <p:spPr bwMode="auto">
          <a:xfrm>
            <a:off x="272554" y="755321"/>
            <a:ext cx="6457950" cy="323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1500" b="1" dirty="0">
                <a:solidFill>
                  <a:schemeClr val="bg1">
                    <a:lumMod val="50000"/>
                  </a:schemeClr>
                </a:solidFill>
              </a:rPr>
              <a:t>Documented ROI of INFORMS Edelman Award Finalists</a:t>
            </a:r>
          </a:p>
        </p:txBody>
      </p:sp>
    </p:spTree>
    <p:extLst>
      <p:ext uri="{BB962C8B-B14F-4D97-AF65-F5344CB8AC3E}">
        <p14:creationId xmlns:p14="http://schemas.microsoft.com/office/powerpoint/2010/main" val="1912304098"/>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06F59F-6D5C-4A52-B21C-BD185603A683}"/>
              </a:ext>
            </a:extLst>
          </p:cNvPr>
          <p:cNvSpPr>
            <a:spLocks noGrp="1"/>
          </p:cNvSpPr>
          <p:nvPr>
            <p:ph type="title"/>
          </p:nvPr>
        </p:nvSpPr>
        <p:spPr>
          <a:xfrm>
            <a:off x="304800" y="160020"/>
            <a:ext cx="7620000" cy="685800"/>
          </a:xfrm>
        </p:spPr>
        <p:txBody>
          <a:bodyPr>
            <a:noAutofit/>
          </a:bodyPr>
          <a:lstStyle/>
          <a:p>
            <a:r>
              <a:rPr lang="en-US" sz="3200" dirty="0">
                <a:solidFill>
                  <a:schemeClr val="bg1">
                    <a:lumMod val="50000"/>
                  </a:schemeClr>
                </a:solidFill>
              </a:rPr>
              <a:t>Let’s Take a Break: </a:t>
            </a:r>
            <a:br>
              <a:rPr lang="en-US" sz="3200" dirty="0">
                <a:solidFill>
                  <a:schemeClr val="bg1">
                    <a:lumMod val="50000"/>
                  </a:schemeClr>
                </a:solidFill>
              </a:rPr>
            </a:br>
            <a:r>
              <a:rPr lang="en-US" sz="3200" dirty="0">
                <a:solidFill>
                  <a:schemeClr val="bg1">
                    <a:lumMod val="50000"/>
                  </a:schemeClr>
                </a:solidFill>
              </a:rPr>
              <a:t>Reminder of where we are going…</a:t>
            </a:r>
          </a:p>
        </p:txBody>
      </p:sp>
      <p:pic>
        <p:nvPicPr>
          <p:cNvPr id="1976322" name="Picture 2">
            <a:extLst>
              <a:ext uri="{FF2B5EF4-FFF2-40B4-BE49-F238E27FC236}">
                <a16:creationId xmlns:a16="http://schemas.microsoft.com/office/drawing/2014/main" id="{4FB7E642-6540-46CF-8697-04A6AD3B986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1694" t="5894" r="28324" b="10217"/>
          <a:stretch/>
        </p:blipFill>
        <p:spPr bwMode="auto">
          <a:xfrm>
            <a:off x="3542826" y="1116330"/>
            <a:ext cx="1600200" cy="402717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B8CF1756-E82A-44FB-9585-55F8423B2765}"/>
              </a:ext>
            </a:extLst>
          </p:cNvPr>
          <p:cNvSpPr txBox="1"/>
          <p:nvPr/>
        </p:nvSpPr>
        <p:spPr>
          <a:xfrm>
            <a:off x="308890" y="1116330"/>
            <a:ext cx="3049201" cy="523220"/>
          </a:xfrm>
          <a:prstGeom prst="rect">
            <a:avLst/>
          </a:prstGeom>
          <a:noFill/>
        </p:spPr>
        <p:txBody>
          <a:bodyPr wrap="square" rtlCol="0">
            <a:spAutoFit/>
          </a:bodyPr>
          <a:lstStyle/>
          <a:p>
            <a:r>
              <a:rPr lang="en-US" sz="2800" dirty="0">
                <a:solidFill>
                  <a:schemeClr val="bg1">
                    <a:lumMod val="50000"/>
                  </a:schemeClr>
                </a:solidFill>
              </a:rPr>
              <a:t>What we’ll do…</a:t>
            </a:r>
          </a:p>
        </p:txBody>
      </p:sp>
      <p:sp>
        <p:nvSpPr>
          <p:cNvPr id="7" name="TextBox 6">
            <a:extLst>
              <a:ext uri="{FF2B5EF4-FFF2-40B4-BE49-F238E27FC236}">
                <a16:creationId xmlns:a16="http://schemas.microsoft.com/office/drawing/2014/main" id="{237E036E-D4A0-4BA2-9845-B33C242EF6F2}"/>
              </a:ext>
            </a:extLst>
          </p:cNvPr>
          <p:cNvSpPr txBox="1"/>
          <p:nvPr/>
        </p:nvSpPr>
        <p:spPr>
          <a:xfrm>
            <a:off x="5486400" y="1116330"/>
            <a:ext cx="2877519" cy="523220"/>
          </a:xfrm>
          <a:prstGeom prst="rect">
            <a:avLst/>
          </a:prstGeom>
          <a:noFill/>
        </p:spPr>
        <p:txBody>
          <a:bodyPr wrap="none" rtlCol="0">
            <a:spAutoFit/>
          </a:bodyPr>
          <a:lstStyle/>
          <a:p>
            <a:r>
              <a:rPr lang="en-US" sz="2800" dirty="0">
                <a:solidFill>
                  <a:schemeClr val="bg1">
                    <a:lumMod val="50000"/>
                  </a:schemeClr>
                </a:solidFill>
              </a:rPr>
              <a:t>What we won’t do</a:t>
            </a:r>
          </a:p>
        </p:txBody>
      </p:sp>
      <p:sp>
        <p:nvSpPr>
          <p:cNvPr id="6" name="TextBox 5">
            <a:extLst>
              <a:ext uri="{FF2B5EF4-FFF2-40B4-BE49-F238E27FC236}">
                <a16:creationId xmlns:a16="http://schemas.microsoft.com/office/drawing/2014/main" id="{B1B6E602-7DBA-43E3-9BA2-F52699540BB6}"/>
              </a:ext>
            </a:extLst>
          </p:cNvPr>
          <p:cNvSpPr txBox="1"/>
          <p:nvPr/>
        </p:nvSpPr>
        <p:spPr>
          <a:xfrm>
            <a:off x="487681" y="1695732"/>
            <a:ext cx="2355514" cy="2800767"/>
          </a:xfrm>
          <a:prstGeom prst="rect">
            <a:avLst/>
          </a:prstGeom>
          <a:noFill/>
        </p:spPr>
        <p:txBody>
          <a:bodyPr wrap="square" rtlCol="0">
            <a:spAutoFit/>
          </a:bodyPr>
          <a:lstStyle/>
          <a:p>
            <a:r>
              <a:rPr lang="en-US" sz="1600" dirty="0">
                <a:solidFill>
                  <a:schemeClr val="bg1">
                    <a:lumMod val="50000"/>
                  </a:schemeClr>
                </a:solidFill>
              </a:rPr>
              <a:t>Help you understand the practice of optimization</a:t>
            </a:r>
          </a:p>
          <a:p>
            <a:endParaRPr lang="en-US" sz="1600" dirty="0">
              <a:solidFill>
                <a:schemeClr val="bg1">
                  <a:lumMod val="50000"/>
                </a:schemeClr>
              </a:solidFill>
            </a:endParaRPr>
          </a:p>
          <a:p>
            <a:r>
              <a:rPr lang="en-US" sz="1600" dirty="0">
                <a:solidFill>
                  <a:schemeClr val="bg1">
                    <a:lumMod val="50000"/>
                  </a:schemeClr>
                </a:solidFill>
              </a:rPr>
              <a:t>Provide you with hands-on exercises</a:t>
            </a:r>
          </a:p>
          <a:p>
            <a:endParaRPr lang="en-US" sz="1600" dirty="0">
              <a:solidFill>
                <a:schemeClr val="bg1">
                  <a:lumMod val="50000"/>
                </a:schemeClr>
              </a:solidFill>
            </a:endParaRPr>
          </a:p>
          <a:p>
            <a:r>
              <a:rPr lang="en-US" sz="1600" dirty="0">
                <a:solidFill>
                  <a:schemeClr val="bg1">
                    <a:lumMod val="50000"/>
                  </a:schemeClr>
                </a:solidFill>
              </a:rPr>
              <a:t>Show you a lot of different types of problems and applications</a:t>
            </a:r>
          </a:p>
          <a:p>
            <a:endParaRPr lang="en-US" sz="1600" dirty="0">
              <a:solidFill>
                <a:schemeClr val="bg1">
                  <a:lumMod val="50000"/>
                </a:schemeClr>
              </a:solidFill>
            </a:endParaRPr>
          </a:p>
          <a:p>
            <a:endParaRPr lang="en-US" sz="1600" dirty="0">
              <a:solidFill>
                <a:schemeClr val="bg1">
                  <a:lumMod val="50000"/>
                </a:schemeClr>
              </a:solidFill>
            </a:endParaRPr>
          </a:p>
        </p:txBody>
      </p:sp>
      <p:sp>
        <p:nvSpPr>
          <p:cNvPr id="9" name="TextBox 8">
            <a:extLst>
              <a:ext uri="{FF2B5EF4-FFF2-40B4-BE49-F238E27FC236}">
                <a16:creationId xmlns:a16="http://schemas.microsoft.com/office/drawing/2014/main" id="{C2B337D6-29B5-4E57-BB30-A41621FCAA24}"/>
              </a:ext>
            </a:extLst>
          </p:cNvPr>
          <p:cNvSpPr txBox="1"/>
          <p:nvPr/>
        </p:nvSpPr>
        <p:spPr>
          <a:xfrm>
            <a:off x="5652668" y="1581461"/>
            <a:ext cx="3003651" cy="2062103"/>
          </a:xfrm>
          <a:prstGeom prst="rect">
            <a:avLst/>
          </a:prstGeom>
          <a:noFill/>
        </p:spPr>
        <p:txBody>
          <a:bodyPr wrap="square" rtlCol="0">
            <a:spAutoFit/>
          </a:bodyPr>
          <a:lstStyle/>
          <a:p>
            <a:r>
              <a:rPr lang="en-US" sz="1600" dirty="0">
                <a:solidFill>
                  <a:schemeClr val="bg1">
                    <a:lumMod val="50000"/>
                  </a:schemeClr>
                </a:solidFill>
              </a:rPr>
              <a:t>Spend too much time with the theory</a:t>
            </a:r>
          </a:p>
          <a:p>
            <a:endParaRPr lang="en-US" sz="1600" dirty="0">
              <a:solidFill>
                <a:schemeClr val="bg1">
                  <a:lumMod val="50000"/>
                </a:schemeClr>
              </a:solidFill>
            </a:endParaRPr>
          </a:p>
          <a:p>
            <a:r>
              <a:rPr lang="en-US" sz="1600" dirty="0">
                <a:solidFill>
                  <a:schemeClr val="bg1">
                    <a:lumMod val="50000"/>
                  </a:schemeClr>
                </a:solidFill>
              </a:rPr>
              <a:t>Dive too deep into any one problem</a:t>
            </a:r>
          </a:p>
          <a:p>
            <a:endParaRPr lang="en-US" sz="1600" dirty="0">
              <a:solidFill>
                <a:schemeClr val="bg1">
                  <a:lumMod val="50000"/>
                </a:schemeClr>
              </a:solidFill>
            </a:endParaRPr>
          </a:p>
          <a:p>
            <a:r>
              <a:rPr lang="en-US" sz="1600" dirty="0">
                <a:solidFill>
                  <a:schemeClr val="bg1">
                    <a:lumMod val="50000"/>
                  </a:schemeClr>
                </a:solidFill>
              </a:rPr>
              <a:t>Replace a Masters Degree in optimization with this course</a:t>
            </a:r>
          </a:p>
        </p:txBody>
      </p:sp>
    </p:spTree>
    <p:extLst>
      <p:ext uri="{BB962C8B-B14F-4D97-AF65-F5344CB8AC3E}">
        <p14:creationId xmlns:p14="http://schemas.microsoft.com/office/powerpoint/2010/main" val="3455937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76322"/>
                                        </p:tgtEl>
                                        <p:attrNameLst>
                                          <p:attrName>style.visibility</p:attrName>
                                        </p:attrNameLst>
                                      </p:cBhvr>
                                      <p:to>
                                        <p:strVal val="visible"/>
                                      </p:to>
                                    </p:set>
                                    <p:animEffect transition="in" filter="fade">
                                      <p:cBhvr>
                                        <p:cTn id="7" dur="500"/>
                                        <p:tgtEl>
                                          <p:spTgt spid="197632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0" end="0"/>
                                            </p:txEl>
                                          </p:spTgt>
                                        </p:tgtEl>
                                        <p:attrNameLst>
                                          <p:attrName>style.visibility</p:attrName>
                                        </p:attrNameLst>
                                      </p:cBhvr>
                                      <p:to>
                                        <p:strVal val="visible"/>
                                      </p:to>
                                    </p:set>
                                    <p:animEffect transition="in" filter="fade">
                                      <p:cBhvr>
                                        <p:cTn id="17" dur="500"/>
                                        <p:tgtEl>
                                          <p:spTgt spid="6">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xEl>
                                              <p:pRg st="2" end="2"/>
                                            </p:txEl>
                                          </p:spTgt>
                                        </p:tgtEl>
                                        <p:attrNameLst>
                                          <p:attrName>style.visibility</p:attrName>
                                        </p:attrNameLst>
                                      </p:cBhvr>
                                      <p:to>
                                        <p:strVal val="visible"/>
                                      </p:to>
                                    </p:set>
                                    <p:animEffect transition="in" filter="fade">
                                      <p:cBhvr>
                                        <p:cTn id="22" dur="500"/>
                                        <p:tgtEl>
                                          <p:spTgt spid="6">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
                                            <p:txEl>
                                              <p:pRg st="0" end="0"/>
                                            </p:txEl>
                                          </p:spTgt>
                                        </p:tgtEl>
                                        <p:attrNameLst>
                                          <p:attrName>style.visibility</p:attrName>
                                        </p:attrNameLst>
                                      </p:cBhvr>
                                      <p:to>
                                        <p:strVal val="visible"/>
                                      </p:to>
                                    </p:set>
                                    <p:animEffect transition="in" filter="fade">
                                      <p:cBhvr>
                                        <p:cTn id="32" dur="500"/>
                                        <p:tgtEl>
                                          <p:spTgt spid="7">
                                            <p:txEl>
                                              <p:pRg st="0" end="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9">
                                            <p:txEl>
                                              <p:pRg st="0" end="0"/>
                                            </p:txEl>
                                          </p:spTgt>
                                        </p:tgtEl>
                                        <p:attrNameLst>
                                          <p:attrName>style.visibility</p:attrName>
                                        </p:attrNameLst>
                                      </p:cBhvr>
                                      <p:to>
                                        <p:strVal val="visible"/>
                                      </p:to>
                                    </p:set>
                                    <p:animEffect transition="in" filter="fade">
                                      <p:cBhvr>
                                        <p:cTn id="37" dur="500"/>
                                        <p:tgtEl>
                                          <p:spTgt spid="9">
                                            <p:txEl>
                                              <p:pRg st="0" end="0"/>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9">
                                            <p:txEl>
                                              <p:pRg st="2" end="2"/>
                                            </p:txEl>
                                          </p:spTgt>
                                        </p:tgtEl>
                                        <p:attrNameLst>
                                          <p:attrName>style.visibility</p:attrName>
                                        </p:attrNameLst>
                                      </p:cBhvr>
                                      <p:to>
                                        <p:strVal val="visible"/>
                                      </p:to>
                                    </p:set>
                                    <p:animEffect transition="in" filter="fade">
                                      <p:cBhvr>
                                        <p:cTn id="42" dur="500"/>
                                        <p:tgtEl>
                                          <p:spTgt spid="9">
                                            <p:txEl>
                                              <p:pRg st="2" end="2"/>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9">
                                            <p:txEl>
                                              <p:pRg st="4" end="4"/>
                                            </p:txEl>
                                          </p:spTgt>
                                        </p:tgtEl>
                                        <p:attrNameLst>
                                          <p:attrName>style.visibility</p:attrName>
                                        </p:attrNameLst>
                                      </p:cBhvr>
                                      <p:to>
                                        <p:strVal val="visible"/>
                                      </p:to>
                                    </p:set>
                                    <p:animEffect transition="in" filter="fade">
                                      <p:cBhvr>
                                        <p:cTn id="47" dur="500"/>
                                        <p:tgtEl>
                                          <p:spTgt spid="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1698" name="Rectangle 2"/>
          <p:cNvSpPr>
            <a:spLocks noGrp="1" noChangeArrowheads="1"/>
          </p:cNvSpPr>
          <p:nvPr>
            <p:ph type="title"/>
          </p:nvPr>
        </p:nvSpPr>
        <p:spPr>
          <a:xfrm>
            <a:off x="632151" y="189683"/>
            <a:ext cx="7620000" cy="685800"/>
          </a:xfrm>
        </p:spPr>
        <p:txBody>
          <a:bodyPr>
            <a:noAutofit/>
          </a:bodyPr>
          <a:lstStyle/>
          <a:p>
            <a:r>
              <a:rPr lang="en-US" sz="3200" dirty="0">
                <a:solidFill>
                  <a:schemeClr val="bg1">
                    <a:lumMod val="50000"/>
                  </a:schemeClr>
                </a:solidFill>
              </a:rPr>
              <a:t>Linear Programming </a:t>
            </a:r>
            <a:br>
              <a:rPr lang="en-US" sz="3200" dirty="0">
                <a:solidFill>
                  <a:schemeClr val="bg1">
                    <a:lumMod val="50000"/>
                  </a:schemeClr>
                </a:solidFill>
              </a:rPr>
            </a:br>
            <a:r>
              <a:rPr lang="en-US" sz="3200" dirty="0">
                <a:solidFill>
                  <a:schemeClr val="bg1">
                    <a:lumMod val="50000"/>
                  </a:schemeClr>
                </a:solidFill>
              </a:rPr>
              <a:t>(and Optimization Defined)</a:t>
            </a:r>
          </a:p>
        </p:txBody>
      </p:sp>
      <p:sp>
        <p:nvSpPr>
          <p:cNvPr id="8" name="Content Placeholder 2">
            <a:extLst>
              <a:ext uri="{FF2B5EF4-FFF2-40B4-BE49-F238E27FC236}">
                <a16:creationId xmlns:a16="http://schemas.microsoft.com/office/drawing/2014/main" id="{8CC93D26-903F-4343-9BC2-1E383541045D}"/>
              </a:ext>
            </a:extLst>
          </p:cNvPr>
          <p:cNvSpPr txBox="1">
            <a:spLocks/>
          </p:cNvSpPr>
          <p:nvPr/>
        </p:nvSpPr>
        <p:spPr>
          <a:xfrm>
            <a:off x="4190400" y="1950720"/>
            <a:ext cx="4375081" cy="1805940"/>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Tahoma" charset="0"/>
                <a:ea typeface="Tahoma" charset="0"/>
                <a:cs typeface="Tahoma"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Tahoma" charset="0"/>
                <a:ea typeface="Tahoma" charset="0"/>
                <a:cs typeface="Tahoma"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Tahoma" charset="0"/>
                <a:ea typeface="Tahoma" charset="0"/>
                <a:cs typeface="Tahoma"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Tahoma" charset="0"/>
                <a:ea typeface="Tahoma" charset="0"/>
                <a:cs typeface="Tahoma"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Tahoma" charset="0"/>
                <a:ea typeface="Tahoma" charset="0"/>
                <a:cs typeface="Tahoma"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lnSpc>
                <a:spcPct val="150000"/>
              </a:lnSpc>
              <a:buNone/>
            </a:pPr>
            <a:r>
              <a:rPr lang="en-US" b="1" dirty="0">
                <a:solidFill>
                  <a:srgbClr val="0070C0"/>
                </a:solidFill>
              </a:rPr>
              <a:t>Optimization </a:t>
            </a:r>
            <a:r>
              <a:rPr lang="en-US" dirty="0">
                <a:solidFill>
                  <a:srgbClr val="0070C0"/>
                </a:solidFill>
              </a:rPr>
              <a:t> </a:t>
            </a:r>
          </a:p>
          <a:p>
            <a:pPr marL="0" indent="0">
              <a:lnSpc>
                <a:spcPct val="150000"/>
              </a:lnSpc>
              <a:buNone/>
            </a:pPr>
            <a:r>
              <a:rPr lang="en-US" sz="1800" dirty="0">
                <a:solidFill>
                  <a:schemeClr val="bg1">
                    <a:lumMod val="50000"/>
                  </a:schemeClr>
                </a:solidFill>
              </a:rPr>
              <a:t>Narrowing your choices to the very best when there are virtually innumerable feasible options and comparing them is difficult</a:t>
            </a:r>
          </a:p>
        </p:txBody>
      </p:sp>
      <p:pic>
        <p:nvPicPr>
          <p:cNvPr id="9" name="Picture 2">
            <a:extLst>
              <a:ext uri="{FF2B5EF4-FFF2-40B4-BE49-F238E27FC236}">
                <a16:creationId xmlns:a16="http://schemas.microsoft.com/office/drawing/2014/main" id="{144288CF-AD7E-4A81-8BAD-7750AB3AC0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134" y="2757487"/>
            <a:ext cx="3800475" cy="785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3">
            <a:extLst>
              <a:ext uri="{FF2B5EF4-FFF2-40B4-BE49-F238E27FC236}">
                <a16:creationId xmlns:a16="http://schemas.microsoft.com/office/drawing/2014/main" id="{AAF56C31-7154-4D5B-A21E-2BAFE0D341C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2659" y="2004195"/>
            <a:ext cx="2257425" cy="600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748275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8CC93D26-903F-4343-9BC2-1E383541045D}"/>
              </a:ext>
            </a:extLst>
          </p:cNvPr>
          <p:cNvSpPr txBox="1">
            <a:spLocks/>
          </p:cNvSpPr>
          <p:nvPr/>
        </p:nvSpPr>
        <p:spPr>
          <a:xfrm>
            <a:off x="3390300" y="1171329"/>
            <a:ext cx="4375081" cy="3829050"/>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Tahoma" charset="0"/>
                <a:ea typeface="Tahoma" charset="0"/>
                <a:cs typeface="Tahoma"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Tahoma" charset="0"/>
                <a:ea typeface="Tahoma" charset="0"/>
                <a:cs typeface="Tahoma"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Tahoma" charset="0"/>
                <a:ea typeface="Tahoma" charset="0"/>
                <a:cs typeface="Tahoma"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Tahoma" charset="0"/>
                <a:ea typeface="Tahoma" charset="0"/>
                <a:cs typeface="Tahoma"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Tahoma" charset="0"/>
                <a:ea typeface="Tahoma" charset="0"/>
                <a:cs typeface="Tahoma"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lnSpc>
                <a:spcPct val="150000"/>
              </a:lnSpc>
              <a:buNone/>
            </a:pPr>
            <a:r>
              <a:rPr lang="en-US" b="1" dirty="0">
                <a:solidFill>
                  <a:srgbClr val="0070C0"/>
                </a:solidFill>
              </a:rPr>
              <a:t>Optimization </a:t>
            </a:r>
            <a:r>
              <a:rPr lang="en-US" dirty="0">
                <a:solidFill>
                  <a:srgbClr val="0070C0"/>
                </a:solidFill>
              </a:rPr>
              <a:t> </a:t>
            </a:r>
          </a:p>
          <a:p>
            <a:pPr marL="0" indent="0">
              <a:lnSpc>
                <a:spcPct val="150000"/>
              </a:lnSpc>
              <a:buNone/>
            </a:pPr>
            <a:r>
              <a:rPr lang="en-US" sz="1800" b="1" dirty="0">
                <a:solidFill>
                  <a:schemeClr val="bg1">
                    <a:lumMod val="50000"/>
                  </a:schemeClr>
                </a:solidFill>
              </a:rPr>
              <a:t>“</a:t>
            </a:r>
            <a:r>
              <a:rPr lang="en-US" sz="1800" dirty="0">
                <a:solidFill>
                  <a:schemeClr val="bg1">
                    <a:lumMod val="50000"/>
                  </a:schemeClr>
                </a:solidFill>
              </a:rPr>
              <a:t>makes explicit recommendations to help you achieve your goals.  Optimization… juggle(s) and evaluate(s) millions or tens of millions of choices before presenting what they recommend as the optimal, or best, choices.”</a:t>
            </a:r>
          </a:p>
        </p:txBody>
      </p:sp>
      <p:pic>
        <p:nvPicPr>
          <p:cNvPr id="7" name="Picture 6">
            <a:extLst>
              <a:ext uri="{FF2B5EF4-FFF2-40B4-BE49-F238E27FC236}">
                <a16:creationId xmlns:a16="http://schemas.microsoft.com/office/drawing/2014/main" id="{E6B609A5-0798-48AE-A9A2-3ECF2AA0D765}"/>
              </a:ext>
            </a:extLst>
          </p:cNvPr>
          <p:cNvPicPr>
            <a:picLocks noChangeAspect="1"/>
          </p:cNvPicPr>
          <p:nvPr/>
        </p:nvPicPr>
        <p:blipFill>
          <a:blip r:embed="rId3"/>
          <a:stretch>
            <a:fillRect/>
          </a:stretch>
        </p:blipFill>
        <p:spPr>
          <a:xfrm>
            <a:off x="764976" y="1508269"/>
            <a:ext cx="2065791" cy="315517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Rectangle 2">
            <a:extLst>
              <a:ext uri="{FF2B5EF4-FFF2-40B4-BE49-F238E27FC236}">
                <a16:creationId xmlns:a16="http://schemas.microsoft.com/office/drawing/2014/main" id="{55CCC868-895E-4C33-F673-29C0FB3F3BBB}"/>
              </a:ext>
            </a:extLst>
          </p:cNvPr>
          <p:cNvSpPr>
            <a:spLocks noGrp="1" noChangeArrowheads="1"/>
          </p:cNvSpPr>
          <p:nvPr>
            <p:ph type="title"/>
          </p:nvPr>
        </p:nvSpPr>
        <p:spPr>
          <a:xfrm>
            <a:off x="632151" y="189683"/>
            <a:ext cx="7620000" cy="685800"/>
          </a:xfrm>
        </p:spPr>
        <p:txBody>
          <a:bodyPr>
            <a:noAutofit/>
          </a:bodyPr>
          <a:lstStyle/>
          <a:p>
            <a:r>
              <a:rPr lang="en-US" sz="3200" dirty="0">
                <a:solidFill>
                  <a:schemeClr val="bg1">
                    <a:lumMod val="50000"/>
                  </a:schemeClr>
                </a:solidFill>
              </a:rPr>
              <a:t>Linear Programming </a:t>
            </a:r>
            <a:br>
              <a:rPr lang="en-US" sz="3200" dirty="0">
                <a:solidFill>
                  <a:schemeClr val="bg1">
                    <a:lumMod val="50000"/>
                  </a:schemeClr>
                </a:solidFill>
              </a:rPr>
            </a:br>
            <a:r>
              <a:rPr lang="en-US" sz="3200" dirty="0">
                <a:solidFill>
                  <a:schemeClr val="bg1">
                    <a:lumMod val="50000"/>
                  </a:schemeClr>
                </a:solidFill>
              </a:rPr>
              <a:t>(and Optimization Defined)</a:t>
            </a:r>
          </a:p>
        </p:txBody>
      </p:sp>
    </p:spTree>
    <p:extLst>
      <p:ext uri="{BB962C8B-B14F-4D97-AF65-F5344CB8AC3E}">
        <p14:creationId xmlns:p14="http://schemas.microsoft.com/office/powerpoint/2010/main" val="30483252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62" name="Rectangle 2"/>
          <p:cNvSpPr>
            <a:spLocks noGrp="1" noChangeArrowheads="1"/>
          </p:cNvSpPr>
          <p:nvPr>
            <p:ph type="title"/>
          </p:nvPr>
        </p:nvSpPr>
        <p:spPr/>
        <p:txBody>
          <a:bodyPr>
            <a:normAutofit/>
          </a:bodyPr>
          <a:lstStyle/>
          <a:p>
            <a:r>
              <a:rPr lang="en-US" sz="3600" dirty="0">
                <a:solidFill>
                  <a:schemeClr val="bg1">
                    <a:lumMod val="50000"/>
                  </a:schemeClr>
                </a:solidFill>
              </a:rPr>
              <a:t>Berlin Airlift</a:t>
            </a:r>
          </a:p>
        </p:txBody>
      </p:sp>
      <p:pic>
        <p:nvPicPr>
          <p:cNvPr id="116736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1600000">
            <a:off x="2343150" y="1085850"/>
            <a:ext cx="4000500" cy="1943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67364" name="Text Box 4"/>
          <p:cNvSpPr txBox="1">
            <a:spLocks noChangeArrowheads="1"/>
          </p:cNvSpPr>
          <p:nvPr/>
        </p:nvSpPr>
        <p:spPr bwMode="auto">
          <a:xfrm>
            <a:off x="2102644" y="3196136"/>
            <a:ext cx="4869656"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dirty="0">
                <a:solidFill>
                  <a:schemeClr val="bg1">
                    <a:lumMod val="50000"/>
                  </a:schemeClr>
                </a:solidFill>
              </a:rPr>
              <a:t>In June 1948, the Soviet Union blocked all road, rail, and river traffic to and from West Berlin</a:t>
            </a:r>
          </a:p>
          <a:p>
            <a:endParaRPr lang="en-US" dirty="0">
              <a:solidFill>
                <a:schemeClr val="bg1">
                  <a:lumMod val="50000"/>
                </a:schemeClr>
              </a:solidFill>
            </a:endParaRPr>
          </a:p>
          <a:p>
            <a:r>
              <a:rPr lang="en-US" dirty="0">
                <a:solidFill>
                  <a:schemeClr val="bg1">
                    <a:lumMod val="50000"/>
                  </a:schemeClr>
                </a:solidFill>
              </a:rPr>
              <a:t>A year-long airlift began</a:t>
            </a:r>
          </a:p>
        </p:txBody>
      </p:sp>
      <p:sp>
        <p:nvSpPr>
          <p:cNvPr id="1167365" name="Text Box 5"/>
          <p:cNvSpPr txBox="1">
            <a:spLocks noChangeArrowheads="1"/>
          </p:cNvSpPr>
          <p:nvPr/>
        </p:nvSpPr>
        <p:spPr bwMode="auto">
          <a:xfrm>
            <a:off x="7947026" y="4073299"/>
            <a:ext cx="1304363"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sz="600" i="1" dirty="0">
                <a:solidFill>
                  <a:schemeClr val="bg1">
                    <a:lumMod val="50000"/>
                  </a:schemeClr>
                </a:solidFill>
              </a:rPr>
              <a:t>Sources:  Robert Sedgewick and Kevin Wayne, Intro slides from </a:t>
            </a:r>
            <a:r>
              <a:rPr lang="en-US" sz="600" i="1" dirty="0" err="1">
                <a:solidFill>
                  <a:schemeClr val="bg1">
                    <a:lumMod val="50000"/>
                  </a:schemeClr>
                </a:solidFill>
              </a:rPr>
              <a:t>Vladlen</a:t>
            </a:r>
            <a:r>
              <a:rPr lang="en-US" sz="600" i="1" dirty="0">
                <a:solidFill>
                  <a:schemeClr val="bg1">
                    <a:lumMod val="50000"/>
                  </a:schemeClr>
                </a:solidFill>
              </a:rPr>
              <a:t> </a:t>
            </a:r>
            <a:r>
              <a:rPr lang="en-US" sz="600" i="1" dirty="0" err="1">
                <a:solidFill>
                  <a:schemeClr val="bg1">
                    <a:lumMod val="50000"/>
                  </a:schemeClr>
                </a:solidFill>
              </a:rPr>
              <a:t>Koltun</a:t>
            </a:r>
            <a:r>
              <a:rPr lang="en-US" sz="600" i="1" dirty="0">
                <a:solidFill>
                  <a:schemeClr val="bg1">
                    <a:lumMod val="50000"/>
                  </a:schemeClr>
                </a:solidFill>
              </a:rPr>
              <a:t>.</a:t>
            </a:r>
          </a:p>
          <a:p>
            <a:r>
              <a:rPr lang="en-US" sz="600" i="1" dirty="0">
                <a:solidFill>
                  <a:schemeClr val="bg1">
                    <a:lumMod val="50000"/>
                  </a:schemeClr>
                </a:solidFill>
              </a:rPr>
              <a:t>The Allocation of Resources by Linear Programming.  Scientific American,  R. Bland</a:t>
            </a:r>
          </a:p>
        </p:txBody>
      </p:sp>
    </p:spTree>
    <p:extLst>
      <p:ext uri="{BB962C8B-B14F-4D97-AF65-F5344CB8AC3E}">
        <p14:creationId xmlns:p14="http://schemas.microsoft.com/office/powerpoint/2010/main" val="37224324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9DE14B25-C2BF-47B7-A7C0-85F272FB055D}"/>
              </a:ext>
            </a:extLst>
          </p:cNvPr>
          <p:cNvPicPr>
            <a:picLocks noChangeAspect="1" noChangeArrowheads="1"/>
          </p:cNvPicPr>
          <p:nvPr/>
        </p:nvPicPr>
        <p:blipFill>
          <a:blip r:embed="rId3">
            <a:extLst>
              <a:ext uri="{BEBA8EAE-BF5A-486C-A8C5-ECC9F3942E4B}">
                <a14:imgProps xmlns:a14="http://schemas.microsoft.com/office/drawing/2010/main">
                  <a14:imgLayer>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3257550" y="1198908"/>
            <a:ext cx="2805635" cy="27456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8">
            <a:extLst>
              <a:ext uri="{FF2B5EF4-FFF2-40B4-BE49-F238E27FC236}">
                <a16:creationId xmlns:a16="http://schemas.microsoft.com/office/drawing/2014/main" id="{526BBD10-E397-4C69-842D-FF6946A5BF47}"/>
              </a:ext>
            </a:extLst>
          </p:cNvPr>
          <p:cNvPicPr>
            <a:picLocks noChangeAspect="1"/>
          </p:cNvPicPr>
          <p:nvPr/>
        </p:nvPicPr>
        <p:blipFill>
          <a:blip r:embed="rId4"/>
          <a:stretch>
            <a:fillRect/>
          </a:stretch>
        </p:blipFill>
        <p:spPr>
          <a:xfrm>
            <a:off x="1536634" y="1769007"/>
            <a:ext cx="1494049" cy="1476049"/>
          </a:xfrm>
          <a:prstGeom prst="rect">
            <a:avLst/>
          </a:prstGeom>
        </p:spPr>
      </p:pic>
      <p:sp>
        <p:nvSpPr>
          <p:cNvPr id="10" name="Rectangle 9">
            <a:extLst>
              <a:ext uri="{FF2B5EF4-FFF2-40B4-BE49-F238E27FC236}">
                <a16:creationId xmlns:a16="http://schemas.microsoft.com/office/drawing/2014/main" id="{D4E17C5F-2BDB-4AD7-94AC-8DEA60DCED73}"/>
              </a:ext>
            </a:extLst>
          </p:cNvPr>
          <p:cNvSpPr/>
          <p:nvPr/>
        </p:nvSpPr>
        <p:spPr>
          <a:xfrm>
            <a:off x="2283659" y="4138581"/>
            <a:ext cx="4162614" cy="461665"/>
          </a:xfrm>
          <a:prstGeom prst="rect">
            <a:avLst/>
          </a:prstGeom>
        </p:spPr>
        <p:txBody>
          <a:bodyPr wrap="none">
            <a:spAutoFit/>
          </a:bodyPr>
          <a:lstStyle/>
          <a:p>
            <a:r>
              <a:rPr lang="en-US" sz="2400" b="1" dirty="0">
                <a:solidFill>
                  <a:srgbClr val="0070C0"/>
                </a:solidFill>
              </a:rPr>
              <a:t>Wikipedia Gets Technical Fast…</a:t>
            </a:r>
          </a:p>
        </p:txBody>
      </p:sp>
      <p:sp>
        <p:nvSpPr>
          <p:cNvPr id="4" name="Rectangle 2">
            <a:extLst>
              <a:ext uri="{FF2B5EF4-FFF2-40B4-BE49-F238E27FC236}">
                <a16:creationId xmlns:a16="http://schemas.microsoft.com/office/drawing/2014/main" id="{EA6915B7-28F8-55CF-6912-9841CCE62461}"/>
              </a:ext>
            </a:extLst>
          </p:cNvPr>
          <p:cNvSpPr>
            <a:spLocks noGrp="1" noChangeArrowheads="1"/>
          </p:cNvSpPr>
          <p:nvPr>
            <p:ph type="title"/>
          </p:nvPr>
        </p:nvSpPr>
        <p:spPr>
          <a:xfrm>
            <a:off x="632151" y="189683"/>
            <a:ext cx="7620000" cy="685800"/>
          </a:xfrm>
        </p:spPr>
        <p:txBody>
          <a:bodyPr>
            <a:noAutofit/>
          </a:bodyPr>
          <a:lstStyle/>
          <a:p>
            <a:r>
              <a:rPr lang="en-US" sz="3200" dirty="0">
                <a:solidFill>
                  <a:schemeClr val="bg1">
                    <a:lumMod val="50000"/>
                  </a:schemeClr>
                </a:solidFill>
              </a:rPr>
              <a:t>Linear Programming </a:t>
            </a:r>
            <a:br>
              <a:rPr lang="en-US" sz="3200" dirty="0">
                <a:solidFill>
                  <a:schemeClr val="bg1">
                    <a:lumMod val="50000"/>
                  </a:schemeClr>
                </a:solidFill>
              </a:rPr>
            </a:br>
            <a:r>
              <a:rPr lang="en-US" sz="3200" dirty="0">
                <a:solidFill>
                  <a:schemeClr val="bg1">
                    <a:lumMod val="50000"/>
                  </a:schemeClr>
                </a:solidFill>
              </a:rPr>
              <a:t>(and Optimization Defined)</a:t>
            </a:r>
          </a:p>
        </p:txBody>
      </p:sp>
    </p:spTree>
    <p:extLst>
      <p:ext uri="{BB962C8B-B14F-4D97-AF65-F5344CB8AC3E}">
        <p14:creationId xmlns:p14="http://schemas.microsoft.com/office/powerpoint/2010/main" val="19356169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4E17C5F-2BDB-4AD7-94AC-8DEA60DCED73}"/>
              </a:ext>
            </a:extLst>
          </p:cNvPr>
          <p:cNvSpPr/>
          <p:nvPr/>
        </p:nvSpPr>
        <p:spPr>
          <a:xfrm>
            <a:off x="1797273" y="2058321"/>
            <a:ext cx="5700278" cy="1200329"/>
          </a:xfrm>
          <a:prstGeom prst="rect">
            <a:avLst/>
          </a:prstGeom>
        </p:spPr>
        <p:txBody>
          <a:bodyPr wrap="none">
            <a:spAutoFit/>
          </a:bodyPr>
          <a:lstStyle/>
          <a:p>
            <a:r>
              <a:rPr lang="en-US" sz="2400" b="1" dirty="0">
                <a:solidFill>
                  <a:srgbClr val="0070C0"/>
                </a:solidFill>
              </a:rPr>
              <a:t>We’ll come back to these definitions later…</a:t>
            </a:r>
          </a:p>
          <a:p>
            <a:endParaRPr lang="en-US" sz="2400" b="1" dirty="0">
              <a:solidFill>
                <a:srgbClr val="0070C0"/>
              </a:solidFill>
            </a:endParaRPr>
          </a:p>
          <a:p>
            <a:r>
              <a:rPr lang="en-US" sz="2400" b="1" dirty="0">
                <a:solidFill>
                  <a:srgbClr val="0070C0"/>
                </a:solidFill>
              </a:rPr>
              <a:t>… I’m not that happy with any of them</a:t>
            </a:r>
          </a:p>
        </p:txBody>
      </p:sp>
      <p:sp>
        <p:nvSpPr>
          <p:cNvPr id="4" name="Rectangle 2">
            <a:extLst>
              <a:ext uri="{FF2B5EF4-FFF2-40B4-BE49-F238E27FC236}">
                <a16:creationId xmlns:a16="http://schemas.microsoft.com/office/drawing/2014/main" id="{EA6915B7-28F8-55CF-6912-9841CCE62461}"/>
              </a:ext>
            </a:extLst>
          </p:cNvPr>
          <p:cNvSpPr>
            <a:spLocks noGrp="1" noChangeArrowheads="1"/>
          </p:cNvSpPr>
          <p:nvPr>
            <p:ph type="title"/>
          </p:nvPr>
        </p:nvSpPr>
        <p:spPr>
          <a:xfrm>
            <a:off x="632151" y="189683"/>
            <a:ext cx="7620000" cy="685800"/>
          </a:xfrm>
        </p:spPr>
        <p:txBody>
          <a:bodyPr>
            <a:noAutofit/>
          </a:bodyPr>
          <a:lstStyle/>
          <a:p>
            <a:r>
              <a:rPr lang="en-US" sz="3200" dirty="0">
                <a:solidFill>
                  <a:schemeClr val="bg1">
                    <a:lumMod val="50000"/>
                  </a:schemeClr>
                </a:solidFill>
              </a:rPr>
              <a:t>Linear Programming </a:t>
            </a:r>
            <a:br>
              <a:rPr lang="en-US" sz="3200" dirty="0">
                <a:solidFill>
                  <a:schemeClr val="bg1">
                    <a:lumMod val="50000"/>
                  </a:schemeClr>
                </a:solidFill>
              </a:rPr>
            </a:br>
            <a:r>
              <a:rPr lang="en-US" sz="3200" dirty="0">
                <a:solidFill>
                  <a:schemeClr val="bg1">
                    <a:lumMod val="50000"/>
                  </a:schemeClr>
                </a:solidFill>
              </a:rPr>
              <a:t>(and Optimization Defined)</a:t>
            </a:r>
          </a:p>
        </p:txBody>
      </p:sp>
    </p:spTree>
    <p:extLst>
      <p:ext uri="{BB962C8B-B14F-4D97-AF65-F5344CB8AC3E}">
        <p14:creationId xmlns:p14="http://schemas.microsoft.com/office/powerpoint/2010/main" val="38925352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4F6C42A-DDA5-474E-A318-4D2184BD9B2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00151" y="1943100"/>
            <a:ext cx="3000374" cy="2250281"/>
          </a:xfrm>
          <a:prstGeom prst="rect">
            <a:avLst/>
          </a:prstGeom>
          <a:ln w="63500" cap="rnd">
            <a:noFill/>
          </a:ln>
          <a:effectLst/>
        </p:spPr>
      </p:pic>
      <p:sp>
        <p:nvSpPr>
          <p:cNvPr id="8" name="TextBox 7">
            <a:extLst>
              <a:ext uri="{FF2B5EF4-FFF2-40B4-BE49-F238E27FC236}">
                <a16:creationId xmlns:a16="http://schemas.microsoft.com/office/drawing/2014/main" id="{B32288CD-D32B-4F51-8C98-FBEA5F72A95F}"/>
              </a:ext>
            </a:extLst>
          </p:cNvPr>
          <p:cNvSpPr txBox="1"/>
          <p:nvPr/>
        </p:nvSpPr>
        <p:spPr>
          <a:xfrm>
            <a:off x="1514050" y="1262821"/>
            <a:ext cx="2372573" cy="507831"/>
          </a:xfrm>
          <a:prstGeom prst="rect">
            <a:avLst/>
          </a:prstGeom>
          <a:noFill/>
        </p:spPr>
        <p:txBody>
          <a:bodyPr wrap="square" rtlCol="0">
            <a:spAutoFit/>
          </a:bodyPr>
          <a:lstStyle/>
          <a:p>
            <a:r>
              <a:rPr lang="en-US" sz="1350" dirty="0">
                <a:solidFill>
                  <a:schemeClr val="bg1">
                    <a:lumMod val="50000"/>
                  </a:schemeClr>
                </a:solidFill>
              </a:rPr>
              <a:t>Modeling is about taking the real world…</a:t>
            </a:r>
          </a:p>
        </p:txBody>
      </p:sp>
      <p:pic>
        <p:nvPicPr>
          <p:cNvPr id="11" name="Picture 10">
            <a:extLst>
              <a:ext uri="{FF2B5EF4-FFF2-40B4-BE49-F238E27FC236}">
                <a16:creationId xmlns:a16="http://schemas.microsoft.com/office/drawing/2014/main" id="{E86047E5-FA3A-4B5F-8C1A-71186399749F}"/>
              </a:ext>
            </a:extLst>
          </p:cNvPr>
          <p:cNvPicPr>
            <a:picLocks noChangeAspect="1"/>
          </p:cNvPicPr>
          <p:nvPr/>
        </p:nvPicPr>
        <p:blipFill>
          <a:blip r:embed="rId4"/>
          <a:stretch>
            <a:fillRect/>
          </a:stretch>
        </p:blipFill>
        <p:spPr>
          <a:xfrm>
            <a:off x="4467292" y="1961505"/>
            <a:ext cx="3476558" cy="2252366"/>
          </a:xfrm>
          <a:prstGeom prst="rect">
            <a:avLst/>
          </a:prstGeom>
          <a:ln w="63500" cap="rnd">
            <a:noFill/>
          </a:ln>
          <a:effectLst/>
        </p:spPr>
      </p:pic>
      <p:sp>
        <p:nvSpPr>
          <p:cNvPr id="12" name="TextBox 11">
            <a:extLst>
              <a:ext uri="{FF2B5EF4-FFF2-40B4-BE49-F238E27FC236}">
                <a16:creationId xmlns:a16="http://schemas.microsoft.com/office/drawing/2014/main" id="{96275AB3-F6AC-4211-82F9-8D3B49AFC477}"/>
              </a:ext>
            </a:extLst>
          </p:cNvPr>
          <p:cNvSpPr txBox="1"/>
          <p:nvPr/>
        </p:nvSpPr>
        <p:spPr>
          <a:xfrm>
            <a:off x="4596847" y="1262821"/>
            <a:ext cx="2981522" cy="507831"/>
          </a:xfrm>
          <a:prstGeom prst="rect">
            <a:avLst/>
          </a:prstGeom>
          <a:noFill/>
        </p:spPr>
        <p:txBody>
          <a:bodyPr wrap="none" rtlCol="0">
            <a:spAutoFit/>
          </a:bodyPr>
          <a:lstStyle/>
          <a:p>
            <a:r>
              <a:rPr lang="en-US" sz="1350" dirty="0">
                <a:solidFill>
                  <a:schemeClr val="bg1">
                    <a:lumMod val="50000"/>
                  </a:schemeClr>
                </a:solidFill>
              </a:rPr>
              <a:t>… and abstracting just the features that </a:t>
            </a:r>
          </a:p>
          <a:p>
            <a:r>
              <a:rPr lang="en-US" sz="1350" dirty="0">
                <a:solidFill>
                  <a:schemeClr val="bg1">
                    <a:lumMod val="50000"/>
                  </a:schemeClr>
                </a:solidFill>
              </a:rPr>
              <a:t>matter to solve your problem</a:t>
            </a:r>
          </a:p>
        </p:txBody>
      </p:sp>
      <p:sp>
        <p:nvSpPr>
          <p:cNvPr id="13" name="TextBox 12">
            <a:extLst>
              <a:ext uri="{FF2B5EF4-FFF2-40B4-BE49-F238E27FC236}">
                <a16:creationId xmlns:a16="http://schemas.microsoft.com/office/drawing/2014/main" id="{ABD3D459-BA36-48B6-B0B7-43BB54F4DFB1}"/>
              </a:ext>
            </a:extLst>
          </p:cNvPr>
          <p:cNvSpPr txBox="1"/>
          <p:nvPr/>
        </p:nvSpPr>
        <p:spPr>
          <a:xfrm>
            <a:off x="1200151" y="4417941"/>
            <a:ext cx="2986715" cy="219291"/>
          </a:xfrm>
          <a:prstGeom prst="rect">
            <a:avLst/>
          </a:prstGeom>
          <a:noFill/>
        </p:spPr>
        <p:txBody>
          <a:bodyPr wrap="none" rtlCol="0">
            <a:spAutoFit/>
          </a:bodyPr>
          <a:lstStyle/>
          <a:p>
            <a:r>
              <a:rPr lang="en-US" sz="825" dirty="0">
                <a:solidFill>
                  <a:schemeClr val="bg1">
                    <a:lumMod val="50000"/>
                  </a:schemeClr>
                </a:solidFill>
              </a:rPr>
              <a:t>Picture of Mexico City from Wiki Commons by George </a:t>
            </a:r>
            <a:r>
              <a:rPr lang="en-US" sz="825" dirty="0" err="1">
                <a:solidFill>
                  <a:schemeClr val="bg1">
                    <a:lumMod val="50000"/>
                  </a:schemeClr>
                </a:solidFill>
              </a:rPr>
              <a:t>Miquilena</a:t>
            </a:r>
            <a:r>
              <a:rPr lang="en-US" sz="825" dirty="0">
                <a:solidFill>
                  <a:schemeClr val="bg1">
                    <a:lumMod val="50000"/>
                  </a:schemeClr>
                </a:solidFill>
              </a:rPr>
              <a:t> </a:t>
            </a:r>
          </a:p>
        </p:txBody>
      </p:sp>
      <p:sp>
        <p:nvSpPr>
          <p:cNvPr id="4" name="Title 3">
            <a:extLst>
              <a:ext uri="{FF2B5EF4-FFF2-40B4-BE49-F238E27FC236}">
                <a16:creationId xmlns:a16="http://schemas.microsoft.com/office/drawing/2014/main" id="{AEA07260-18B4-6923-7DF2-F7CBAC1F946D}"/>
              </a:ext>
            </a:extLst>
          </p:cNvPr>
          <p:cNvSpPr>
            <a:spLocks noGrp="1"/>
          </p:cNvSpPr>
          <p:nvPr>
            <p:ph type="title"/>
          </p:nvPr>
        </p:nvSpPr>
        <p:spPr/>
        <p:txBody>
          <a:bodyPr>
            <a:noAutofit/>
          </a:bodyPr>
          <a:lstStyle/>
          <a:p>
            <a:r>
              <a:rPr lang="en-US" sz="3600" dirty="0">
                <a:solidFill>
                  <a:schemeClr val="bg1">
                    <a:lumMod val="50000"/>
                  </a:schemeClr>
                </a:solidFill>
              </a:rPr>
              <a:t>In Business, to run optimization, you need a model</a:t>
            </a:r>
          </a:p>
        </p:txBody>
      </p:sp>
    </p:spTree>
    <p:extLst>
      <p:ext uri="{BB962C8B-B14F-4D97-AF65-F5344CB8AC3E}">
        <p14:creationId xmlns:p14="http://schemas.microsoft.com/office/powerpoint/2010/main" val="2445958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4F6C42A-DDA5-474E-A318-4D2184BD9B2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00151" y="1943100"/>
            <a:ext cx="3000374" cy="2250281"/>
          </a:xfrm>
          <a:prstGeom prst="rect">
            <a:avLst/>
          </a:prstGeom>
          <a:ln w="63500" cap="rnd">
            <a:noFill/>
          </a:ln>
          <a:effectLst/>
        </p:spPr>
      </p:pic>
      <p:sp>
        <p:nvSpPr>
          <p:cNvPr id="8" name="TextBox 7">
            <a:extLst>
              <a:ext uri="{FF2B5EF4-FFF2-40B4-BE49-F238E27FC236}">
                <a16:creationId xmlns:a16="http://schemas.microsoft.com/office/drawing/2014/main" id="{B32288CD-D32B-4F51-8C98-FBEA5F72A95F}"/>
              </a:ext>
            </a:extLst>
          </p:cNvPr>
          <p:cNvSpPr txBox="1"/>
          <p:nvPr/>
        </p:nvSpPr>
        <p:spPr>
          <a:xfrm>
            <a:off x="1514050" y="1262821"/>
            <a:ext cx="2372573" cy="507831"/>
          </a:xfrm>
          <a:prstGeom prst="rect">
            <a:avLst/>
          </a:prstGeom>
          <a:noFill/>
        </p:spPr>
        <p:txBody>
          <a:bodyPr wrap="square" rtlCol="0">
            <a:spAutoFit/>
          </a:bodyPr>
          <a:lstStyle/>
          <a:p>
            <a:r>
              <a:rPr lang="en-US" sz="1350" dirty="0">
                <a:solidFill>
                  <a:schemeClr val="bg1">
                    <a:lumMod val="50000"/>
                  </a:schemeClr>
                </a:solidFill>
              </a:rPr>
              <a:t>Modeling is about taking the real world…</a:t>
            </a:r>
          </a:p>
        </p:txBody>
      </p:sp>
      <p:pic>
        <p:nvPicPr>
          <p:cNvPr id="11" name="Picture 10">
            <a:extLst>
              <a:ext uri="{FF2B5EF4-FFF2-40B4-BE49-F238E27FC236}">
                <a16:creationId xmlns:a16="http://schemas.microsoft.com/office/drawing/2014/main" id="{E86047E5-FA3A-4B5F-8C1A-71186399749F}"/>
              </a:ext>
            </a:extLst>
          </p:cNvPr>
          <p:cNvPicPr>
            <a:picLocks noChangeAspect="1"/>
          </p:cNvPicPr>
          <p:nvPr/>
        </p:nvPicPr>
        <p:blipFill>
          <a:blip r:embed="rId4"/>
          <a:stretch>
            <a:fillRect/>
          </a:stretch>
        </p:blipFill>
        <p:spPr>
          <a:xfrm>
            <a:off x="4467292" y="1961505"/>
            <a:ext cx="3476558" cy="2252366"/>
          </a:xfrm>
          <a:prstGeom prst="rect">
            <a:avLst/>
          </a:prstGeom>
          <a:ln w="63500" cap="rnd">
            <a:noFill/>
          </a:ln>
          <a:effectLst/>
        </p:spPr>
      </p:pic>
      <p:sp>
        <p:nvSpPr>
          <p:cNvPr id="12" name="TextBox 11">
            <a:extLst>
              <a:ext uri="{FF2B5EF4-FFF2-40B4-BE49-F238E27FC236}">
                <a16:creationId xmlns:a16="http://schemas.microsoft.com/office/drawing/2014/main" id="{96275AB3-F6AC-4211-82F9-8D3B49AFC477}"/>
              </a:ext>
            </a:extLst>
          </p:cNvPr>
          <p:cNvSpPr txBox="1"/>
          <p:nvPr/>
        </p:nvSpPr>
        <p:spPr>
          <a:xfrm>
            <a:off x="4596847" y="1262821"/>
            <a:ext cx="2981522" cy="507831"/>
          </a:xfrm>
          <a:prstGeom prst="rect">
            <a:avLst/>
          </a:prstGeom>
          <a:noFill/>
        </p:spPr>
        <p:txBody>
          <a:bodyPr wrap="none" rtlCol="0">
            <a:spAutoFit/>
          </a:bodyPr>
          <a:lstStyle/>
          <a:p>
            <a:r>
              <a:rPr lang="en-US" sz="1350" dirty="0">
                <a:solidFill>
                  <a:schemeClr val="bg1">
                    <a:lumMod val="50000"/>
                  </a:schemeClr>
                </a:solidFill>
              </a:rPr>
              <a:t>… and abstracting just the features that </a:t>
            </a:r>
          </a:p>
          <a:p>
            <a:r>
              <a:rPr lang="en-US" sz="1350" dirty="0">
                <a:solidFill>
                  <a:schemeClr val="bg1">
                    <a:lumMod val="50000"/>
                  </a:schemeClr>
                </a:solidFill>
              </a:rPr>
              <a:t>matter to solve your problem</a:t>
            </a:r>
          </a:p>
        </p:txBody>
      </p:sp>
      <p:sp>
        <p:nvSpPr>
          <p:cNvPr id="9" name="TextBox 8">
            <a:extLst>
              <a:ext uri="{FF2B5EF4-FFF2-40B4-BE49-F238E27FC236}">
                <a16:creationId xmlns:a16="http://schemas.microsoft.com/office/drawing/2014/main" id="{BE0C6EDE-261E-4039-A4F7-E934171C8BEA}"/>
              </a:ext>
            </a:extLst>
          </p:cNvPr>
          <p:cNvSpPr txBox="1"/>
          <p:nvPr/>
        </p:nvSpPr>
        <p:spPr>
          <a:xfrm>
            <a:off x="1773255" y="2672189"/>
            <a:ext cx="5597490" cy="830997"/>
          </a:xfrm>
          <a:prstGeom prst="rect">
            <a:avLst/>
          </a:prstGeom>
          <a:solidFill>
            <a:schemeClr val="tx1">
              <a:lumMod val="50000"/>
              <a:lumOff val="50000"/>
            </a:schemeClr>
          </a:solidFill>
        </p:spPr>
        <p:style>
          <a:lnRef idx="2">
            <a:schemeClr val="dk1">
              <a:shade val="50000"/>
            </a:schemeClr>
          </a:lnRef>
          <a:fillRef idx="1">
            <a:schemeClr val="dk1"/>
          </a:fillRef>
          <a:effectRef idx="0">
            <a:schemeClr val="dk1"/>
          </a:effectRef>
          <a:fontRef idx="minor">
            <a:schemeClr val="lt1"/>
          </a:fontRef>
        </p:style>
        <p:txBody>
          <a:bodyPr wrap="square" rtlCol="0" anchor="ctr">
            <a:spAutoFit/>
          </a:bodyPr>
          <a:lstStyle/>
          <a:p>
            <a:pPr algn="ctr"/>
            <a:r>
              <a:rPr lang="en-US" sz="2400" dirty="0"/>
              <a:t>Modeling is the art and science of creating good and useful models</a:t>
            </a:r>
          </a:p>
        </p:txBody>
      </p:sp>
      <p:sp>
        <p:nvSpPr>
          <p:cNvPr id="4" name="Title 3">
            <a:extLst>
              <a:ext uri="{FF2B5EF4-FFF2-40B4-BE49-F238E27FC236}">
                <a16:creationId xmlns:a16="http://schemas.microsoft.com/office/drawing/2014/main" id="{35666BF9-7597-FBF1-D385-D703BC17D072}"/>
              </a:ext>
            </a:extLst>
          </p:cNvPr>
          <p:cNvSpPr>
            <a:spLocks noGrp="1"/>
          </p:cNvSpPr>
          <p:nvPr>
            <p:ph type="title"/>
          </p:nvPr>
        </p:nvSpPr>
        <p:spPr>
          <a:xfrm>
            <a:off x="335988" y="105951"/>
            <a:ext cx="8229600" cy="857250"/>
          </a:xfrm>
        </p:spPr>
        <p:txBody>
          <a:bodyPr>
            <a:noAutofit/>
          </a:bodyPr>
          <a:lstStyle/>
          <a:p>
            <a:r>
              <a:rPr lang="en-US" sz="3600" dirty="0">
                <a:solidFill>
                  <a:schemeClr val="bg1">
                    <a:lumMod val="50000"/>
                  </a:schemeClr>
                </a:solidFill>
              </a:rPr>
              <a:t>In Business, to run optimization, you need a model</a:t>
            </a:r>
          </a:p>
        </p:txBody>
      </p:sp>
      <p:sp>
        <p:nvSpPr>
          <p:cNvPr id="6" name="TextBox 5">
            <a:extLst>
              <a:ext uri="{FF2B5EF4-FFF2-40B4-BE49-F238E27FC236}">
                <a16:creationId xmlns:a16="http://schemas.microsoft.com/office/drawing/2014/main" id="{3ABE3BD5-7BE0-43FC-A471-F7010F01B032}"/>
              </a:ext>
            </a:extLst>
          </p:cNvPr>
          <p:cNvSpPr txBox="1"/>
          <p:nvPr/>
        </p:nvSpPr>
        <p:spPr>
          <a:xfrm>
            <a:off x="1200151" y="4417941"/>
            <a:ext cx="2986715" cy="219291"/>
          </a:xfrm>
          <a:prstGeom prst="rect">
            <a:avLst/>
          </a:prstGeom>
          <a:noFill/>
        </p:spPr>
        <p:txBody>
          <a:bodyPr wrap="none" rtlCol="0">
            <a:spAutoFit/>
          </a:bodyPr>
          <a:lstStyle/>
          <a:p>
            <a:r>
              <a:rPr lang="en-US" sz="825" dirty="0">
                <a:solidFill>
                  <a:schemeClr val="bg1">
                    <a:lumMod val="50000"/>
                  </a:schemeClr>
                </a:solidFill>
              </a:rPr>
              <a:t>Picture of Mexico City from Wiki Commons by George </a:t>
            </a:r>
            <a:r>
              <a:rPr lang="en-US" sz="825" dirty="0" err="1">
                <a:solidFill>
                  <a:schemeClr val="bg1">
                    <a:lumMod val="50000"/>
                  </a:schemeClr>
                </a:solidFill>
              </a:rPr>
              <a:t>Miquilena</a:t>
            </a:r>
            <a:r>
              <a:rPr lang="en-US" sz="825" dirty="0">
                <a:solidFill>
                  <a:schemeClr val="bg1">
                    <a:lumMod val="50000"/>
                  </a:schemeClr>
                </a:solidFill>
              </a:rPr>
              <a:t> </a:t>
            </a:r>
          </a:p>
        </p:txBody>
      </p:sp>
    </p:spTree>
    <p:extLst>
      <p:ext uri="{BB962C8B-B14F-4D97-AF65-F5344CB8AC3E}">
        <p14:creationId xmlns:p14="http://schemas.microsoft.com/office/powerpoint/2010/main" val="35256550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EC7AEC6-186A-4E70-B307-E7A55678FDA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50835" y="1177461"/>
            <a:ext cx="2368154" cy="3157538"/>
          </a:xfrm>
          <a:prstGeom prst="rect">
            <a:avLst/>
          </a:prstGeom>
          <a:ln w="63500" cap="rnd">
            <a:noFill/>
          </a:ln>
          <a:effectLst/>
        </p:spPr>
      </p:pic>
      <p:sp>
        <p:nvSpPr>
          <p:cNvPr id="14" name="TextBox 13">
            <a:extLst>
              <a:ext uri="{FF2B5EF4-FFF2-40B4-BE49-F238E27FC236}">
                <a16:creationId xmlns:a16="http://schemas.microsoft.com/office/drawing/2014/main" id="{E3777412-B507-4209-A6AD-BE8ACC7315D1}"/>
              </a:ext>
            </a:extLst>
          </p:cNvPr>
          <p:cNvSpPr txBox="1"/>
          <p:nvPr/>
        </p:nvSpPr>
        <p:spPr>
          <a:xfrm>
            <a:off x="3878901" y="1177462"/>
            <a:ext cx="3914264" cy="646331"/>
          </a:xfrm>
          <a:prstGeom prst="rect">
            <a:avLst/>
          </a:prstGeom>
          <a:solidFill>
            <a:schemeClr val="tx1">
              <a:lumMod val="50000"/>
              <a:lumOff val="50000"/>
            </a:schemeClr>
          </a:solidFill>
          <a:ln>
            <a:noFill/>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r>
              <a:rPr lang="en-US" dirty="0"/>
              <a:t>Only as complicated as needed to answer the question, and no more</a:t>
            </a:r>
          </a:p>
        </p:txBody>
      </p:sp>
      <p:sp>
        <p:nvSpPr>
          <p:cNvPr id="4" name="Title 3">
            <a:extLst>
              <a:ext uri="{FF2B5EF4-FFF2-40B4-BE49-F238E27FC236}">
                <a16:creationId xmlns:a16="http://schemas.microsoft.com/office/drawing/2014/main" id="{8CB44258-04BE-13B2-D29C-ABFDA757B41A}"/>
              </a:ext>
            </a:extLst>
          </p:cNvPr>
          <p:cNvSpPr>
            <a:spLocks noGrp="1"/>
          </p:cNvSpPr>
          <p:nvPr>
            <p:ph type="title"/>
          </p:nvPr>
        </p:nvSpPr>
        <p:spPr>
          <a:xfrm>
            <a:off x="335988" y="105951"/>
            <a:ext cx="8229600" cy="857250"/>
          </a:xfrm>
        </p:spPr>
        <p:txBody>
          <a:bodyPr>
            <a:noAutofit/>
          </a:bodyPr>
          <a:lstStyle/>
          <a:p>
            <a:r>
              <a:rPr lang="en-US" sz="3600" dirty="0">
                <a:solidFill>
                  <a:schemeClr val="bg1">
                    <a:lumMod val="50000"/>
                  </a:schemeClr>
                </a:solidFill>
              </a:rPr>
              <a:t>In Business, to run optimization, you need a model</a:t>
            </a:r>
          </a:p>
        </p:txBody>
      </p:sp>
    </p:spTree>
    <p:extLst>
      <p:ext uri="{BB962C8B-B14F-4D97-AF65-F5344CB8AC3E}">
        <p14:creationId xmlns:p14="http://schemas.microsoft.com/office/powerpoint/2010/main" val="20630348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EC7AEC6-186A-4E70-B307-E7A55678FDA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50835" y="1177461"/>
            <a:ext cx="2368154" cy="3157538"/>
          </a:xfrm>
          <a:prstGeom prst="rect">
            <a:avLst/>
          </a:prstGeom>
          <a:ln w="63500" cap="rnd">
            <a:noFill/>
          </a:ln>
          <a:effectLst/>
        </p:spPr>
      </p:pic>
      <p:sp>
        <p:nvSpPr>
          <p:cNvPr id="14" name="TextBox 13">
            <a:extLst>
              <a:ext uri="{FF2B5EF4-FFF2-40B4-BE49-F238E27FC236}">
                <a16:creationId xmlns:a16="http://schemas.microsoft.com/office/drawing/2014/main" id="{E3777412-B507-4209-A6AD-BE8ACC7315D1}"/>
              </a:ext>
            </a:extLst>
          </p:cNvPr>
          <p:cNvSpPr txBox="1"/>
          <p:nvPr/>
        </p:nvSpPr>
        <p:spPr>
          <a:xfrm>
            <a:off x="3878901" y="1177462"/>
            <a:ext cx="3914264" cy="646331"/>
          </a:xfrm>
          <a:prstGeom prst="rect">
            <a:avLst/>
          </a:prstGeom>
          <a:solidFill>
            <a:schemeClr val="tx1">
              <a:lumMod val="50000"/>
              <a:lumOff val="50000"/>
            </a:schemeClr>
          </a:solidFill>
          <a:ln>
            <a:noFill/>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r>
              <a:rPr lang="en-US" dirty="0"/>
              <a:t>Only as complicated as needed to answer the question, and no more</a:t>
            </a:r>
          </a:p>
        </p:txBody>
      </p:sp>
      <p:sp>
        <p:nvSpPr>
          <p:cNvPr id="6" name="TextBox 5">
            <a:extLst>
              <a:ext uri="{FF2B5EF4-FFF2-40B4-BE49-F238E27FC236}">
                <a16:creationId xmlns:a16="http://schemas.microsoft.com/office/drawing/2014/main" id="{99D83477-32E4-4483-87BC-5BC1EC314126}"/>
              </a:ext>
            </a:extLst>
          </p:cNvPr>
          <p:cNvSpPr txBox="1"/>
          <p:nvPr/>
        </p:nvSpPr>
        <p:spPr>
          <a:xfrm>
            <a:off x="3888840" y="1875752"/>
            <a:ext cx="4374917" cy="646331"/>
          </a:xfrm>
          <a:prstGeom prst="rect">
            <a:avLst/>
          </a:prstGeom>
          <a:noFill/>
          <a:ln>
            <a:noFill/>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r>
              <a:rPr lang="en-US" dirty="0">
                <a:solidFill>
                  <a:srgbClr val="0070C0"/>
                </a:solidFill>
              </a:rPr>
              <a:t>What if we wanted a model to estimate the power of a potential dam?</a:t>
            </a:r>
          </a:p>
        </p:txBody>
      </p:sp>
      <p:sp>
        <p:nvSpPr>
          <p:cNvPr id="7" name="TextBox 6">
            <a:extLst>
              <a:ext uri="{FF2B5EF4-FFF2-40B4-BE49-F238E27FC236}">
                <a16:creationId xmlns:a16="http://schemas.microsoft.com/office/drawing/2014/main" id="{07FA8667-8580-4534-BF98-F6424F3A9317}"/>
              </a:ext>
            </a:extLst>
          </p:cNvPr>
          <p:cNvSpPr txBox="1"/>
          <p:nvPr/>
        </p:nvSpPr>
        <p:spPr>
          <a:xfrm>
            <a:off x="3856538" y="2499000"/>
            <a:ext cx="4082234" cy="1929887"/>
          </a:xfrm>
          <a:prstGeom prst="rect">
            <a:avLst/>
          </a:prstGeom>
          <a:noFill/>
        </p:spPr>
        <p:txBody>
          <a:bodyPr wrap="square" rtlCol="0">
            <a:spAutoFit/>
          </a:bodyPr>
          <a:lstStyle/>
          <a:p>
            <a:pPr marL="214313" indent="-214313">
              <a:lnSpc>
                <a:spcPct val="150000"/>
              </a:lnSpc>
              <a:buFont typeface="Arial" panose="020B0604020202020204" pitchFamily="34" charset="0"/>
              <a:buChar char="•"/>
            </a:pPr>
            <a:r>
              <a:rPr lang="en-US" sz="1350" dirty="0">
                <a:solidFill>
                  <a:schemeClr val="bg1">
                    <a:lumMod val="50000"/>
                  </a:schemeClr>
                </a:solidFill>
              </a:rPr>
              <a:t>Our model would have information on:</a:t>
            </a:r>
          </a:p>
          <a:p>
            <a:pPr marL="557213" lvl="1" indent="-214313">
              <a:lnSpc>
                <a:spcPct val="150000"/>
              </a:lnSpc>
              <a:buFont typeface="Arial" panose="020B0604020202020204" pitchFamily="34" charset="0"/>
              <a:buChar char="•"/>
            </a:pPr>
            <a:r>
              <a:rPr lang="en-US" sz="1350" dirty="0">
                <a:solidFill>
                  <a:schemeClr val="bg1">
                    <a:lumMod val="50000"/>
                  </a:schemeClr>
                </a:solidFill>
              </a:rPr>
              <a:t>The flow and volume of the river</a:t>
            </a:r>
          </a:p>
          <a:p>
            <a:pPr marL="557213" lvl="1" indent="-214313">
              <a:lnSpc>
                <a:spcPct val="150000"/>
              </a:lnSpc>
              <a:buFont typeface="Arial" panose="020B0604020202020204" pitchFamily="34" charset="0"/>
              <a:buChar char="•"/>
            </a:pPr>
            <a:r>
              <a:rPr lang="en-US" sz="1350" dirty="0">
                <a:solidFill>
                  <a:schemeClr val="bg1">
                    <a:lumMod val="50000"/>
                  </a:schemeClr>
                </a:solidFill>
              </a:rPr>
              <a:t>The height of the dam</a:t>
            </a:r>
          </a:p>
          <a:p>
            <a:pPr marL="214313" indent="-214313">
              <a:lnSpc>
                <a:spcPct val="150000"/>
              </a:lnSpc>
              <a:buFont typeface="Arial" panose="020B0604020202020204" pitchFamily="34" charset="0"/>
              <a:buChar char="•"/>
            </a:pPr>
            <a:r>
              <a:rPr lang="en-US" sz="1350" dirty="0">
                <a:solidFill>
                  <a:schemeClr val="bg1">
                    <a:lumMod val="50000"/>
                  </a:schemeClr>
                </a:solidFill>
              </a:rPr>
              <a:t>The model would </a:t>
            </a:r>
            <a:r>
              <a:rPr lang="en-US" sz="1350" b="1" dirty="0">
                <a:solidFill>
                  <a:srgbClr val="0070C0"/>
                </a:solidFill>
              </a:rPr>
              <a:t>not</a:t>
            </a:r>
            <a:r>
              <a:rPr lang="en-US" sz="1350" b="1" dirty="0"/>
              <a:t> </a:t>
            </a:r>
            <a:r>
              <a:rPr lang="en-US" sz="1350" dirty="0">
                <a:solidFill>
                  <a:schemeClr val="bg1">
                    <a:lumMod val="50000"/>
                  </a:schemeClr>
                </a:solidFill>
              </a:rPr>
              <a:t>need information on</a:t>
            </a:r>
          </a:p>
          <a:p>
            <a:pPr marL="557213" lvl="1" indent="-214313">
              <a:lnSpc>
                <a:spcPct val="150000"/>
              </a:lnSpc>
              <a:buFont typeface="Arial" panose="020B0604020202020204" pitchFamily="34" charset="0"/>
              <a:buChar char="•"/>
            </a:pPr>
            <a:r>
              <a:rPr lang="en-US" sz="1350" dirty="0">
                <a:solidFill>
                  <a:schemeClr val="bg1">
                    <a:lumMod val="50000"/>
                  </a:schemeClr>
                </a:solidFill>
              </a:rPr>
              <a:t>How thick the foundation needed to be</a:t>
            </a:r>
          </a:p>
          <a:p>
            <a:pPr marL="557213" lvl="1" indent="-214313">
              <a:lnSpc>
                <a:spcPct val="150000"/>
              </a:lnSpc>
              <a:buFont typeface="Arial" panose="020B0604020202020204" pitchFamily="34" charset="0"/>
              <a:buChar char="•"/>
            </a:pPr>
            <a:r>
              <a:rPr lang="en-US" sz="1350" dirty="0">
                <a:solidFill>
                  <a:schemeClr val="bg1">
                    <a:lumMod val="50000"/>
                  </a:schemeClr>
                </a:solidFill>
              </a:rPr>
              <a:t>Whether it should also act as a bridge or not</a:t>
            </a:r>
          </a:p>
        </p:txBody>
      </p:sp>
      <p:sp>
        <p:nvSpPr>
          <p:cNvPr id="4" name="Title 3">
            <a:extLst>
              <a:ext uri="{FF2B5EF4-FFF2-40B4-BE49-F238E27FC236}">
                <a16:creationId xmlns:a16="http://schemas.microsoft.com/office/drawing/2014/main" id="{775F6536-DAA4-B856-0F71-96429C3FC7E6}"/>
              </a:ext>
            </a:extLst>
          </p:cNvPr>
          <p:cNvSpPr>
            <a:spLocks noGrp="1"/>
          </p:cNvSpPr>
          <p:nvPr>
            <p:ph type="title"/>
          </p:nvPr>
        </p:nvSpPr>
        <p:spPr>
          <a:xfrm>
            <a:off x="335988" y="105951"/>
            <a:ext cx="8229600" cy="857250"/>
          </a:xfrm>
        </p:spPr>
        <p:txBody>
          <a:bodyPr>
            <a:noAutofit/>
          </a:bodyPr>
          <a:lstStyle/>
          <a:p>
            <a:r>
              <a:rPr lang="en-US" sz="3600" dirty="0">
                <a:solidFill>
                  <a:schemeClr val="bg1">
                    <a:lumMod val="50000"/>
                  </a:schemeClr>
                </a:solidFill>
              </a:rPr>
              <a:t>In Business, to run optimization, you need a model</a:t>
            </a:r>
          </a:p>
        </p:txBody>
      </p:sp>
    </p:spTree>
    <p:extLst>
      <p:ext uri="{BB962C8B-B14F-4D97-AF65-F5344CB8AC3E}">
        <p14:creationId xmlns:p14="http://schemas.microsoft.com/office/powerpoint/2010/main" val="3692817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7">
                                            <p:txEl>
                                              <p:pRg st="1" end="1"/>
                                            </p:txEl>
                                          </p:spTgt>
                                        </p:tgtEl>
                                        <p:attrNameLst>
                                          <p:attrName>style.visibility</p:attrName>
                                        </p:attrNameLst>
                                      </p:cBhvr>
                                      <p:to>
                                        <p:strVal val="visible"/>
                                      </p:to>
                                    </p:set>
                                    <p:animEffect transition="in" filter="fade">
                                      <p:cBhvr>
                                        <p:cTn id="10" dur="500"/>
                                        <p:tgtEl>
                                          <p:spTgt spid="7">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animEffect transition="in" filter="fade">
                                      <p:cBhvr>
                                        <p:cTn id="13" dur="500"/>
                                        <p:tgtEl>
                                          <p:spTgt spid="7">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7">
                                            <p:txEl>
                                              <p:pRg st="3" end="3"/>
                                            </p:txEl>
                                          </p:spTgt>
                                        </p:tgtEl>
                                        <p:attrNameLst>
                                          <p:attrName>style.visibility</p:attrName>
                                        </p:attrNameLst>
                                      </p:cBhvr>
                                      <p:to>
                                        <p:strVal val="visible"/>
                                      </p:to>
                                    </p:set>
                                    <p:animEffect transition="in" filter="fade">
                                      <p:cBhvr>
                                        <p:cTn id="18" dur="500"/>
                                        <p:tgtEl>
                                          <p:spTgt spid="7">
                                            <p:txEl>
                                              <p:pRg st="3" end="3"/>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7">
                                            <p:txEl>
                                              <p:pRg st="4" end="4"/>
                                            </p:txEl>
                                          </p:spTgt>
                                        </p:tgtEl>
                                        <p:attrNameLst>
                                          <p:attrName>style.visibility</p:attrName>
                                        </p:attrNameLst>
                                      </p:cBhvr>
                                      <p:to>
                                        <p:strVal val="visible"/>
                                      </p:to>
                                    </p:set>
                                    <p:animEffect transition="in" filter="fade">
                                      <p:cBhvr>
                                        <p:cTn id="21" dur="500"/>
                                        <p:tgtEl>
                                          <p:spTgt spid="7">
                                            <p:txEl>
                                              <p:pRg st="4" end="4"/>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7">
                                            <p:txEl>
                                              <p:pRg st="5" end="5"/>
                                            </p:txEl>
                                          </p:spTgt>
                                        </p:tgtEl>
                                        <p:attrNameLst>
                                          <p:attrName>style.visibility</p:attrName>
                                        </p:attrNameLst>
                                      </p:cBhvr>
                                      <p:to>
                                        <p:strVal val="visible"/>
                                      </p:to>
                                    </p:set>
                                    <p:animEffect transition="in" filter="fade">
                                      <p:cBhvr>
                                        <p:cTn id="24" dur="500"/>
                                        <p:tgtEl>
                                          <p:spTgt spid="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A0C3C128-7656-4D27-8B7C-83399B484382}"/>
              </a:ext>
            </a:extLst>
          </p:cNvPr>
          <p:cNvSpPr txBox="1"/>
          <p:nvPr/>
        </p:nvSpPr>
        <p:spPr>
          <a:xfrm>
            <a:off x="3752748" y="962068"/>
            <a:ext cx="2400401" cy="807913"/>
          </a:xfrm>
          <a:prstGeom prst="rect">
            <a:avLst/>
          </a:prstGeom>
          <a:noFill/>
        </p:spPr>
        <p:txBody>
          <a:bodyPr wrap="none" rtlCol="0">
            <a:spAutoFit/>
          </a:bodyPr>
          <a:lstStyle/>
          <a:p>
            <a:r>
              <a:rPr lang="en-US" sz="3300" b="1" dirty="0">
                <a:solidFill>
                  <a:srgbClr val="0070C0"/>
                </a:solidFill>
              </a:rPr>
              <a:t>Serious Play </a:t>
            </a:r>
          </a:p>
          <a:p>
            <a:r>
              <a:rPr lang="en-US" sz="1350" dirty="0"/>
              <a:t>By Michael Schrage</a:t>
            </a:r>
          </a:p>
        </p:txBody>
      </p:sp>
      <p:pic>
        <p:nvPicPr>
          <p:cNvPr id="9" name="Picture 8">
            <a:extLst>
              <a:ext uri="{FF2B5EF4-FFF2-40B4-BE49-F238E27FC236}">
                <a16:creationId xmlns:a16="http://schemas.microsoft.com/office/drawing/2014/main" id="{5D6FFD27-426F-403B-8C92-8753010A4F44}"/>
              </a:ext>
            </a:extLst>
          </p:cNvPr>
          <p:cNvPicPr>
            <a:picLocks noChangeAspect="1"/>
          </p:cNvPicPr>
          <p:nvPr/>
        </p:nvPicPr>
        <p:blipFill>
          <a:blip r:embed="rId3"/>
          <a:stretch>
            <a:fillRect/>
          </a:stretch>
        </p:blipFill>
        <p:spPr>
          <a:xfrm>
            <a:off x="917907" y="963201"/>
            <a:ext cx="2476500" cy="3295650"/>
          </a:xfrm>
          <a:prstGeom prst="rect">
            <a:avLst/>
          </a:prstGeom>
        </p:spPr>
      </p:pic>
      <p:sp>
        <p:nvSpPr>
          <p:cNvPr id="4" name="Title 3">
            <a:extLst>
              <a:ext uri="{FF2B5EF4-FFF2-40B4-BE49-F238E27FC236}">
                <a16:creationId xmlns:a16="http://schemas.microsoft.com/office/drawing/2014/main" id="{45083E0D-7755-FE5F-6CE4-EF4A9AB0FBED}"/>
              </a:ext>
            </a:extLst>
          </p:cNvPr>
          <p:cNvSpPr>
            <a:spLocks noGrp="1"/>
          </p:cNvSpPr>
          <p:nvPr>
            <p:ph type="title"/>
          </p:nvPr>
        </p:nvSpPr>
        <p:spPr/>
        <p:txBody>
          <a:bodyPr>
            <a:noAutofit/>
          </a:bodyPr>
          <a:lstStyle/>
          <a:p>
            <a:r>
              <a:rPr lang="en-US" sz="2800" dirty="0">
                <a:solidFill>
                  <a:schemeClr val="bg1">
                    <a:lumMod val="50000"/>
                  </a:schemeClr>
                </a:solidFill>
              </a:rPr>
              <a:t>A Good Book on Models in an Organization</a:t>
            </a:r>
            <a:endParaRPr lang="en-US" sz="2800" dirty="0"/>
          </a:p>
        </p:txBody>
      </p:sp>
      <p:pic>
        <p:nvPicPr>
          <p:cNvPr id="1026" name="Picture 2" descr="Model Building in Mathematical Programming by H. Paul Williams (2013 ...">
            <a:extLst>
              <a:ext uri="{FF2B5EF4-FFF2-40B4-BE49-F238E27FC236}">
                <a16:creationId xmlns:a16="http://schemas.microsoft.com/office/drawing/2014/main" id="{4A3F9685-3D55-62BB-9841-2B57CA36A8A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14045" y="2137056"/>
            <a:ext cx="1523051" cy="2207226"/>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DB6EDEAB-B53B-F0DD-8F39-ACA0CAA8474C}"/>
              </a:ext>
            </a:extLst>
          </p:cNvPr>
          <p:cNvSpPr txBox="1"/>
          <p:nvPr/>
        </p:nvSpPr>
        <p:spPr>
          <a:xfrm>
            <a:off x="6439919" y="2119005"/>
            <a:ext cx="2448588" cy="2793072"/>
          </a:xfrm>
          <a:prstGeom prst="rect">
            <a:avLst/>
          </a:prstGeom>
          <a:noFill/>
        </p:spPr>
        <p:txBody>
          <a:bodyPr wrap="square" rtlCol="0">
            <a:spAutoFit/>
          </a:bodyPr>
          <a:lstStyle/>
          <a:p>
            <a:r>
              <a:rPr lang="en-US" sz="1350" dirty="0"/>
              <a:t>“…constructing a mathematical model of an organization provides one the best methods of understanding that organization.</a:t>
            </a:r>
          </a:p>
          <a:p>
            <a:endParaRPr lang="en-US" sz="1350" dirty="0"/>
          </a:p>
          <a:p>
            <a:r>
              <a:rPr lang="en-US" sz="1350" dirty="0"/>
              <a:t>…the process of building a model of an organization can often be more beneficial even than the obtaining of a solution.”</a:t>
            </a:r>
          </a:p>
          <a:p>
            <a:endParaRPr lang="en-US" sz="1350" dirty="0"/>
          </a:p>
          <a:p>
            <a:endParaRPr lang="en-US" sz="1350" dirty="0"/>
          </a:p>
        </p:txBody>
      </p:sp>
      <p:sp>
        <p:nvSpPr>
          <p:cNvPr id="12" name="TextBox 11">
            <a:extLst>
              <a:ext uri="{FF2B5EF4-FFF2-40B4-BE49-F238E27FC236}">
                <a16:creationId xmlns:a16="http://schemas.microsoft.com/office/drawing/2014/main" id="{F928AC25-7979-5145-7260-C68FBED286D8}"/>
              </a:ext>
            </a:extLst>
          </p:cNvPr>
          <p:cNvSpPr txBox="1"/>
          <p:nvPr/>
        </p:nvSpPr>
        <p:spPr>
          <a:xfrm>
            <a:off x="147729" y="4529717"/>
            <a:ext cx="4572000" cy="276999"/>
          </a:xfrm>
          <a:prstGeom prst="rect">
            <a:avLst/>
          </a:prstGeom>
          <a:noFill/>
        </p:spPr>
        <p:txBody>
          <a:bodyPr wrap="square">
            <a:spAutoFit/>
          </a:bodyPr>
          <a:lstStyle/>
          <a:p>
            <a:r>
              <a:rPr lang="en-US" sz="600" dirty="0">
                <a:solidFill>
                  <a:schemeClr val="bg1">
                    <a:lumMod val="50000"/>
                  </a:schemeClr>
                </a:solidFill>
              </a:rPr>
              <a:t>You can find a link to my write-up on Serious Play in this list (click on the book title).  https://miketalksai.substack.com/p/the-45-business-books-that-i-recommend</a:t>
            </a:r>
          </a:p>
        </p:txBody>
      </p:sp>
    </p:spTree>
    <p:extLst>
      <p:ext uri="{BB962C8B-B14F-4D97-AF65-F5344CB8AC3E}">
        <p14:creationId xmlns:p14="http://schemas.microsoft.com/office/powerpoint/2010/main" val="655031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1698" name="Rectangle 2"/>
          <p:cNvSpPr>
            <a:spLocks noGrp="1" noChangeArrowheads="1"/>
          </p:cNvSpPr>
          <p:nvPr>
            <p:ph type="title"/>
          </p:nvPr>
        </p:nvSpPr>
        <p:spPr/>
        <p:txBody>
          <a:bodyPr>
            <a:noAutofit/>
          </a:bodyPr>
          <a:lstStyle/>
          <a:p>
            <a:r>
              <a:rPr lang="en-US" sz="3200" dirty="0">
                <a:solidFill>
                  <a:schemeClr val="bg1">
                    <a:lumMod val="50000"/>
                  </a:schemeClr>
                </a:solidFill>
              </a:rPr>
              <a:t>How Do you Create a Linear Programming Optimization Model?</a:t>
            </a:r>
          </a:p>
        </p:txBody>
      </p:sp>
      <p:pic>
        <p:nvPicPr>
          <p:cNvPr id="6" name="Picture 5">
            <a:extLst>
              <a:ext uri="{FF2B5EF4-FFF2-40B4-BE49-F238E27FC236}">
                <a16:creationId xmlns:a16="http://schemas.microsoft.com/office/drawing/2014/main" id="{E6C52719-6B17-4A20-ABB2-E23B9F5B1A1A}"/>
              </a:ext>
            </a:extLst>
          </p:cNvPr>
          <p:cNvPicPr>
            <a:picLocks noChangeAspect="1"/>
          </p:cNvPicPr>
          <p:nvPr/>
        </p:nvPicPr>
        <p:blipFill>
          <a:blip r:embed="rId3"/>
          <a:stretch>
            <a:fillRect/>
          </a:stretch>
        </p:blipFill>
        <p:spPr>
          <a:xfrm>
            <a:off x="405185" y="2171720"/>
            <a:ext cx="2108448" cy="1307032"/>
          </a:xfrm>
          <a:prstGeom prst="rect">
            <a:avLst/>
          </a:prstGeom>
        </p:spPr>
      </p:pic>
      <p:sp>
        <p:nvSpPr>
          <p:cNvPr id="7" name="TextBox 6">
            <a:extLst>
              <a:ext uri="{FF2B5EF4-FFF2-40B4-BE49-F238E27FC236}">
                <a16:creationId xmlns:a16="http://schemas.microsoft.com/office/drawing/2014/main" id="{4DACBC0F-D77B-478B-B1F6-2F75A880E919}"/>
              </a:ext>
            </a:extLst>
          </p:cNvPr>
          <p:cNvSpPr txBox="1"/>
          <p:nvPr/>
        </p:nvSpPr>
        <p:spPr>
          <a:xfrm>
            <a:off x="437784" y="1218507"/>
            <a:ext cx="2043251" cy="923330"/>
          </a:xfrm>
          <a:prstGeom prst="rect">
            <a:avLst/>
          </a:prstGeom>
          <a:noFill/>
        </p:spPr>
        <p:txBody>
          <a:bodyPr wrap="square" rtlCol="0">
            <a:spAutoFit/>
          </a:bodyPr>
          <a:lstStyle/>
          <a:p>
            <a:r>
              <a:rPr lang="en-US" dirty="0">
                <a:solidFill>
                  <a:schemeClr val="bg1">
                    <a:lumMod val="50000"/>
                  </a:schemeClr>
                </a:solidFill>
              </a:rPr>
              <a:t>Take your real business problems and challenges….</a:t>
            </a:r>
          </a:p>
        </p:txBody>
      </p:sp>
      <p:sp>
        <p:nvSpPr>
          <p:cNvPr id="10" name="TextBox 9">
            <a:extLst>
              <a:ext uri="{FF2B5EF4-FFF2-40B4-BE49-F238E27FC236}">
                <a16:creationId xmlns:a16="http://schemas.microsoft.com/office/drawing/2014/main" id="{B4BBFD7D-FB5C-4A7B-BFF9-57209A31BD72}"/>
              </a:ext>
            </a:extLst>
          </p:cNvPr>
          <p:cNvSpPr txBox="1"/>
          <p:nvPr/>
        </p:nvSpPr>
        <p:spPr>
          <a:xfrm>
            <a:off x="3301101" y="1520335"/>
            <a:ext cx="2223949" cy="923330"/>
          </a:xfrm>
          <a:prstGeom prst="rect">
            <a:avLst/>
          </a:prstGeom>
          <a:noFill/>
        </p:spPr>
        <p:txBody>
          <a:bodyPr wrap="square" rtlCol="0">
            <a:spAutoFit/>
          </a:bodyPr>
          <a:lstStyle/>
          <a:p>
            <a:r>
              <a:rPr lang="en-US" dirty="0">
                <a:solidFill>
                  <a:schemeClr val="bg1">
                    <a:lumMod val="50000"/>
                  </a:schemeClr>
                </a:solidFill>
              </a:rPr>
              <a:t>…and break down your problem so you can model it…</a:t>
            </a:r>
          </a:p>
        </p:txBody>
      </p:sp>
      <p:sp>
        <p:nvSpPr>
          <p:cNvPr id="11" name="Rectangle 10">
            <a:extLst>
              <a:ext uri="{FF2B5EF4-FFF2-40B4-BE49-F238E27FC236}">
                <a16:creationId xmlns:a16="http://schemas.microsoft.com/office/drawing/2014/main" id="{783EAA83-4022-46CB-8067-EC06DC5D30FB}"/>
              </a:ext>
            </a:extLst>
          </p:cNvPr>
          <p:cNvSpPr/>
          <p:nvPr/>
        </p:nvSpPr>
        <p:spPr>
          <a:xfrm>
            <a:off x="3301101" y="2282083"/>
            <a:ext cx="2018566" cy="1697068"/>
          </a:xfrm>
          <a:prstGeom prst="rect">
            <a:avLst/>
          </a:prstGeom>
        </p:spPr>
        <p:txBody>
          <a:bodyPr wrap="none">
            <a:spAutoFit/>
          </a:bodyPr>
          <a:lstStyle/>
          <a:p>
            <a:pPr marL="385763" indent="-385763">
              <a:lnSpc>
                <a:spcPct val="150000"/>
              </a:lnSpc>
              <a:buAutoNum type="arabicPeriod"/>
            </a:pPr>
            <a:r>
              <a:rPr lang="en-US" sz="2400" b="1" dirty="0">
                <a:solidFill>
                  <a:srgbClr val="0070C0"/>
                </a:solidFill>
              </a:rPr>
              <a:t>Objective</a:t>
            </a:r>
          </a:p>
          <a:p>
            <a:pPr marL="385763" indent="-385763">
              <a:lnSpc>
                <a:spcPct val="150000"/>
              </a:lnSpc>
              <a:buAutoNum type="arabicPeriod"/>
            </a:pPr>
            <a:r>
              <a:rPr lang="en-US" sz="2400" b="1" dirty="0">
                <a:solidFill>
                  <a:srgbClr val="0070C0"/>
                </a:solidFill>
              </a:rPr>
              <a:t>Decisions </a:t>
            </a:r>
          </a:p>
          <a:p>
            <a:pPr marL="385763" indent="-385763">
              <a:lnSpc>
                <a:spcPct val="150000"/>
              </a:lnSpc>
              <a:buAutoNum type="arabicPeriod"/>
            </a:pPr>
            <a:r>
              <a:rPr lang="en-US" sz="2400" b="1" dirty="0">
                <a:solidFill>
                  <a:srgbClr val="0070C0"/>
                </a:solidFill>
              </a:rPr>
              <a:t>Constraints</a:t>
            </a:r>
          </a:p>
        </p:txBody>
      </p:sp>
      <p:pic>
        <p:nvPicPr>
          <p:cNvPr id="12" name="Picture 11">
            <a:extLst>
              <a:ext uri="{FF2B5EF4-FFF2-40B4-BE49-F238E27FC236}">
                <a16:creationId xmlns:a16="http://schemas.microsoft.com/office/drawing/2014/main" id="{1A8C1700-F328-4D51-B310-1DE1E58CA01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237692" y="2825236"/>
            <a:ext cx="2178875" cy="23078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 name="TextBox 12">
            <a:extLst>
              <a:ext uri="{FF2B5EF4-FFF2-40B4-BE49-F238E27FC236}">
                <a16:creationId xmlns:a16="http://schemas.microsoft.com/office/drawing/2014/main" id="{4AE7EBB2-B349-423B-A51F-0B72ECA2645E}"/>
              </a:ext>
            </a:extLst>
          </p:cNvPr>
          <p:cNvSpPr txBox="1"/>
          <p:nvPr/>
        </p:nvSpPr>
        <p:spPr>
          <a:xfrm>
            <a:off x="6279921" y="1635383"/>
            <a:ext cx="2136646" cy="1200329"/>
          </a:xfrm>
          <a:prstGeom prst="rect">
            <a:avLst/>
          </a:prstGeom>
          <a:noFill/>
        </p:spPr>
        <p:txBody>
          <a:bodyPr wrap="square" rtlCol="0">
            <a:spAutoFit/>
          </a:bodyPr>
          <a:lstStyle/>
          <a:p>
            <a:r>
              <a:rPr lang="en-US" dirty="0">
                <a:solidFill>
                  <a:schemeClr val="bg1">
                    <a:lumMod val="50000"/>
                  </a:schemeClr>
                </a:solidFill>
              </a:rPr>
              <a:t>…and use this to create a set of equations that become your model</a:t>
            </a:r>
          </a:p>
        </p:txBody>
      </p:sp>
    </p:spTree>
    <p:extLst>
      <p:ext uri="{BB962C8B-B14F-4D97-AF65-F5344CB8AC3E}">
        <p14:creationId xmlns:p14="http://schemas.microsoft.com/office/powerpoint/2010/main" val="409242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par>
                                <p:cTn id="16" presetID="10" presetClass="entr" presetSubtype="0" fill="hold"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3"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1794" name="Rectangle 2"/>
          <p:cNvSpPr>
            <a:spLocks noGrp="1" noChangeArrowheads="1"/>
          </p:cNvSpPr>
          <p:nvPr>
            <p:ph type="title"/>
          </p:nvPr>
        </p:nvSpPr>
        <p:spPr/>
        <p:txBody>
          <a:bodyPr>
            <a:noAutofit/>
          </a:bodyPr>
          <a:lstStyle/>
          <a:p>
            <a:r>
              <a:rPr lang="en-US" sz="2800" dirty="0">
                <a:solidFill>
                  <a:schemeClr val="bg1">
                    <a:lumMod val="50000"/>
                  </a:schemeClr>
                </a:solidFill>
              </a:rPr>
              <a:t>Worth Repeating: </a:t>
            </a:r>
            <a:br>
              <a:rPr lang="en-US" sz="2800" dirty="0">
                <a:solidFill>
                  <a:schemeClr val="bg1">
                    <a:lumMod val="50000"/>
                  </a:schemeClr>
                </a:solidFill>
              </a:rPr>
            </a:br>
            <a:r>
              <a:rPr lang="en-US" sz="2800" dirty="0">
                <a:solidFill>
                  <a:schemeClr val="bg1">
                    <a:lumMod val="50000"/>
                  </a:schemeClr>
                </a:solidFill>
              </a:rPr>
              <a:t>The Components of an Optimization Problem </a:t>
            </a:r>
          </a:p>
        </p:txBody>
      </p:sp>
      <p:sp>
        <p:nvSpPr>
          <p:cNvPr id="2081795" name="Rectangle 3"/>
          <p:cNvSpPr>
            <a:spLocks noGrp="1" noChangeArrowheads="1"/>
          </p:cNvSpPr>
          <p:nvPr>
            <p:ph type="body" idx="1"/>
          </p:nvPr>
        </p:nvSpPr>
        <p:spPr>
          <a:xfrm>
            <a:off x="335988" y="1412104"/>
            <a:ext cx="8229600" cy="3394472"/>
          </a:xfrm>
        </p:spPr>
        <p:txBody>
          <a:bodyPr>
            <a:normAutofit fontScale="55000" lnSpcReduction="20000"/>
          </a:bodyPr>
          <a:lstStyle/>
          <a:p>
            <a:r>
              <a:rPr lang="en-US" dirty="0">
                <a:solidFill>
                  <a:schemeClr val="bg1">
                    <a:lumMod val="50000"/>
                  </a:schemeClr>
                </a:solidFill>
              </a:rPr>
              <a:t>What makes one choice better than another?  What </a:t>
            </a:r>
            <a:r>
              <a:rPr lang="en-US" b="1" u="sng" dirty="0">
                <a:solidFill>
                  <a:schemeClr val="bg1">
                    <a:lumMod val="50000"/>
                  </a:schemeClr>
                </a:solidFill>
              </a:rPr>
              <a:t>target</a:t>
            </a:r>
            <a:r>
              <a:rPr lang="en-US" dirty="0">
                <a:solidFill>
                  <a:schemeClr val="bg1">
                    <a:lumMod val="50000"/>
                  </a:schemeClr>
                </a:solidFill>
              </a:rPr>
              <a:t> should be used to compare one set of choices to another?  What is the </a:t>
            </a:r>
            <a:r>
              <a:rPr lang="en-US" b="1" u="sng" dirty="0">
                <a:solidFill>
                  <a:schemeClr val="bg1">
                    <a:lumMod val="50000"/>
                  </a:schemeClr>
                </a:solidFill>
              </a:rPr>
              <a:t>objective</a:t>
            </a:r>
            <a:r>
              <a:rPr lang="en-US" dirty="0">
                <a:solidFill>
                  <a:schemeClr val="bg1">
                    <a:lumMod val="50000"/>
                  </a:schemeClr>
                </a:solidFill>
              </a:rPr>
              <a:t>?</a:t>
            </a:r>
          </a:p>
          <a:p>
            <a:pPr lvl="1"/>
            <a:r>
              <a:rPr lang="en-US" dirty="0">
                <a:solidFill>
                  <a:schemeClr val="bg1">
                    <a:lumMod val="50000"/>
                  </a:schemeClr>
                </a:solidFill>
              </a:rPr>
              <a:t>Objectives can be costs, revenue, profit, service, others…</a:t>
            </a:r>
          </a:p>
          <a:p>
            <a:endParaRPr lang="en-US" dirty="0">
              <a:solidFill>
                <a:schemeClr val="bg1">
                  <a:lumMod val="50000"/>
                </a:schemeClr>
              </a:solidFill>
            </a:endParaRPr>
          </a:p>
          <a:p>
            <a:endParaRPr lang="en-US" dirty="0">
              <a:solidFill>
                <a:schemeClr val="bg1">
                  <a:lumMod val="50000"/>
                </a:schemeClr>
              </a:solidFill>
            </a:endParaRPr>
          </a:p>
          <a:p>
            <a:r>
              <a:rPr lang="en-US" dirty="0">
                <a:solidFill>
                  <a:schemeClr val="bg1">
                    <a:lumMod val="50000"/>
                  </a:schemeClr>
                </a:solidFill>
              </a:rPr>
              <a:t>What </a:t>
            </a:r>
            <a:r>
              <a:rPr lang="en-US" b="1" u="sng" dirty="0">
                <a:solidFill>
                  <a:schemeClr val="bg1">
                    <a:lumMod val="50000"/>
                  </a:schemeClr>
                </a:solidFill>
              </a:rPr>
              <a:t>resources</a:t>
            </a:r>
            <a:r>
              <a:rPr lang="en-US" dirty="0">
                <a:solidFill>
                  <a:schemeClr val="bg1">
                    <a:lumMod val="50000"/>
                  </a:schemeClr>
                </a:solidFill>
              </a:rPr>
              <a:t> need to managed?  How are they </a:t>
            </a:r>
            <a:r>
              <a:rPr lang="en-US" b="1" u="sng" dirty="0">
                <a:solidFill>
                  <a:schemeClr val="bg1">
                    <a:lumMod val="50000"/>
                  </a:schemeClr>
                </a:solidFill>
              </a:rPr>
              <a:t>limited</a:t>
            </a:r>
            <a:r>
              <a:rPr lang="en-US" dirty="0">
                <a:solidFill>
                  <a:schemeClr val="bg1">
                    <a:lumMod val="50000"/>
                  </a:schemeClr>
                </a:solidFill>
              </a:rPr>
              <a:t>?  What are the </a:t>
            </a:r>
            <a:r>
              <a:rPr lang="en-US" b="1" u="sng" dirty="0">
                <a:solidFill>
                  <a:schemeClr val="bg1">
                    <a:lumMod val="50000"/>
                  </a:schemeClr>
                </a:solidFill>
              </a:rPr>
              <a:t>constraints</a:t>
            </a:r>
            <a:r>
              <a:rPr lang="en-US" dirty="0">
                <a:solidFill>
                  <a:schemeClr val="bg1">
                    <a:lumMod val="50000"/>
                  </a:schemeClr>
                </a:solidFill>
              </a:rPr>
              <a:t>?</a:t>
            </a:r>
          </a:p>
          <a:p>
            <a:endParaRPr lang="en-US" dirty="0">
              <a:solidFill>
                <a:schemeClr val="bg1">
                  <a:lumMod val="50000"/>
                </a:schemeClr>
              </a:solidFill>
            </a:endParaRPr>
          </a:p>
          <a:p>
            <a:endParaRPr lang="en-US" dirty="0">
              <a:solidFill>
                <a:schemeClr val="bg1">
                  <a:lumMod val="50000"/>
                </a:schemeClr>
              </a:solidFill>
            </a:endParaRPr>
          </a:p>
          <a:p>
            <a:r>
              <a:rPr lang="en-US" dirty="0">
                <a:solidFill>
                  <a:schemeClr val="bg1">
                    <a:lumMod val="50000"/>
                  </a:schemeClr>
                </a:solidFill>
              </a:rPr>
              <a:t>What </a:t>
            </a:r>
            <a:r>
              <a:rPr lang="en-US" b="1" u="sng" dirty="0">
                <a:solidFill>
                  <a:schemeClr val="bg1">
                    <a:lumMod val="50000"/>
                  </a:schemeClr>
                </a:solidFill>
              </a:rPr>
              <a:t>choices</a:t>
            </a:r>
            <a:r>
              <a:rPr lang="en-US" dirty="0">
                <a:solidFill>
                  <a:schemeClr val="bg1">
                    <a:lumMod val="50000"/>
                  </a:schemeClr>
                </a:solidFill>
              </a:rPr>
              <a:t> need to be in order to manage these resources? What are the </a:t>
            </a:r>
            <a:r>
              <a:rPr lang="en-US" b="1" u="sng" dirty="0">
                <a:solidFill>
                  <a:schemeClr val="bg1">
                    <a:lumMod val="50000"/>
                  </a:schemeClr>
                </a:solidFill>
              </a:rPr>
              <a:t>decision variables</a:t>
            </a:r>
            <a:r>
              <a:rPr lang="en-US" dirty="0">
                <a:solidFill>
                  <a:schemeClr val="bg1">
                    <a:lumMod val="50000"/>
                  </a:schemeClr>
                </a:solidFill>
              </a:rPr>
              <a:t>?</a:t>
            </a:r>
            <a:endParaRPr lang="en-US" u="sng" dirty="0">
              <a:solidFill>
                <a:schemeClr val="bg1">
                  <a:lumMod val="50000"/>
                </a:schemeClr>
              </a:solidFill>
            </a:endParaRPr>
          </a:p>
          <a:p>
            <a:endParaRPr lang="en-US" dirty="0">
              <a:solidFill>
                <a:schemeClr val="bg1">
                  <a:lumMod val="50000"/>
                </a:schemeClr>
              </a:solidFill>
            </a:endParaRPr>
          </a:p>
          <a:p>
            <a:endParaRPr lang="en-US" dirty="0">
              <a:solidFill>
                <a:schemeClr val="bg1">
                  <a:lumMod val="50000"/>
                </a:schemeClr>
              </a:solidFill>
            </a:endParaRPr>
          </a:p>
        </p:txBody>
      </p:sp>
      <p:sp>
        <p:nvSpPr>
          <p:cNvPr id="2081796" name="Text Box 4"/>
          <p:cNvSpPr txBox="1">
            <a:spLocks noChangeArrowheads="1"/>
          </p:cNvSpPr>
          <p:nvPr/>
        </p:nvSpPr>
        <p:spPr bwMode="auto">
          <a:xfrm>
            <a:off x="5760244" y="4656535"/>
            <a:ext cx="1063625" cy="300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350" i="1"/>
              <a:t>Source:  IBM</a:t>
            </a:r>
          </a:p>
        </p:txBody>
      </p:sp>
    </p:spTree>
    <p:extLst>
      <p:ext uri="{BB962C8B-B14F-4D97-AF65-F5344CB8AC3E}">
        <p14:creationId xmlns:p14="http://schemas.microsoft.com/office/powerpoint/2010/main" val="533927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81795">
                                            <p:txEl>
                                              <p:pRg st="0" end="0"/>
                                            </p:txEl>
                                          </p:spTgt>
                                        </p:tgtEl>
                                        <p:attrNameLst>
                                          <p:attrName>style.visibility</p:attrName>
                                        </p:attrNameLst>
                                      </p:cBhvr>
                                      <p:to>
                                        <p:strVal val="visible"/>
                                      </p:to>
                                    </p:set>
                                    <p:animEffect transition="in" filter="fade">
                                      <p:cBhvr>
                                        <p:cTn id="7" dur="500"/>
                                        <p:tgtEl>
                                          <p:spTgt spid="2081795">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081795">
                                            <p:txEl>
                                              <p:pRg st="1" end="1"/>
                                            </p:txEl>
                                          </p:spTgt>
                                        </p:tgtEl>
                                        <p:attrNameLst>
                                          <p:attrName>style.visibility</p:attrName>
                                        </p:attrNameLst>
                                      </p:cBhvr>
                                      <p:to>
                                        <p:strVal val="visible"/>
                                      </p:to>
                                    </p:set>
                                    <p:animEffect transition="in" filter="fade">
                                      <p:cBhvr>
                                        <p:cTn id="10" dur="500"/>
                                        <p:tgtEl>
                                          <p:spTgt spid="2081795">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081795">
                                            <p:txEl>
                                              <p:pRg st="4" end="4"/>
                                            </p:txEl>
                                          </p:spTgt>
                                        </p:tgtEl>
                                        <p:attrNameLst>
                                          <p:attrName>style.visibility</p:attrName>
                                        </p:attrNameLst>
                                      </p:cBhvr>
                                      <p:to>
                                        <p:strVal val="visible"/>
                                      </p:to>
                                    </p:set>
                                    <p:animEffect transition="in" filter="fade">
                                      <p:cBhvr>
                                        <p:cTn id="15" dur="500"/>
                                        <p:tgtEl>
                                          <p:spTgt spid="2081795">
                                            <p:txEl>
                                              <p:pRg st="4" end="4"/>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081795">
                                            <p:txEl>
                                              <p:pRg st="7" end="7"/>
                                            </p:txEl>
                                          </p:spTgt>
                                        </p:tgtEl>
                                        <p:attrNameLst>
                                          <p:attrName>style.visibility</p:attrName>
                                        </p:attrNameLst>
                                      </p:cBhvr>
                                      <p:to>
                                        <p:strVal val="visible"/>
                                      </p:to>
                                    </p:set>
                                    <p:animEffect transition="in" filter="fade">
                                      <p:cBhvr>
                                        <p:cTn id="20" dur="500"/>
                                        <p:tgtEl>
                                          <p:spTgt spid="208179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solidFill>
                  <a:schemeClr val="bg1">
                    <a:lumMod val="50000"/>
                  </a:schemeClr>
                </a:solidFill>
              </a:rPr>
              <a:t>Notes About Linear Programs</a:t>
            </a:r>
          </a:p>
        </p:txBody>
      </p:sp>
      <p:sp>
        <p:nvSpPr>
          <p:cNvPr id="3" name="Content Placeholder 2"/>
          <p:cNvSpPr>
            <a:spLocks noGrp="1"/>
          </p:cNvSpPr>
          <p:nvPr>
            <p:ph idx="1"/>
          </p:nvPr>
        </p:nvSpPr>
        <p:spPr>
          <a:xfrm>
            <a:off x="1307538" y="1074420"/>
            <a:ext cx="6286500" cy="3829050"/>
          </a:xfrm>
        </p:spPr>
        <p:txBody>
          <a:bodyPr>
            <a:normAutofit fontScale="47500" lnSpcReduction="20000"/>
          </a:bodyPr>
          <a:lstStyle/>
          <a:p>
            <a:r>
              <a:rPr lang="en-US" dirty="0">
                <a:solidFill>
                  <a:schemeClr val="bg1">
                    <a:lumMod val="50000"/>
                  </a:schemeClr>
                </a:solidFill>
              </a:rPr>
              <a:t>Have to be linear</a:t>
            </a:r>
          </a:p>
          <a:p>
            <a:pPr lvl="1"/>
            <a:r>
              <a:rPr lang="en-US" dirty="0">
                <a:solidFill>
                  <a:schemeClr val="bg1">
                    <a:lumMod val="50000"/>
                  </a:schemeClr>
                </a:solidFill>
              </a:rPr>
              <a:t>Objective function and constraints must be written as linear equations</a:t>
            </a:r>
          </a:p>
          <a:p>
            <a:pPr lvl="1"/>
            <a:r>
              <a:rPr lang="en-US" dirty="0">
                <a:solidFill>
                  <a:schemeClr val="bg1">
                    <a:lumMod val="50000"/>
                  </a:schemeClr>
                </a:solidFill>
              </a:rPr>
              <a:t>You can’t multiply decision variables together</a:t>
            </a:r>
          </a:p>
          <a:p>
            <a:pPr lvl="1"/>
            <a:r>
              <a:rPr lang="en-US" dirty="0">
                <a:solidFill>
                  <a:schemeClr val="bg1">
                    <a:lumMod val="50000"/>
                  </a:schemeClr>
                </a:solidFill>
              </a:rPr>
              <a:t>You can’t divide by decision variables</a:t>
            </a:r>
          </a:p>
          <a:p>
            <a:pPr lvl="1"/>
            <a:r>
              <a:rPr lang="en-US" dirty="0">
                <a:solidFill>
                  <a:schemeClr val="bg1">
                    <a:lumMod val="50000"/>
                  </a:schemeClr>
                </a:solidFill>
              </a:rPr>
              <a:t>You can’t use if-statements.  (I’m going to have you get started in Excel to build intuition– you really don’t want to use any formula in Excel except adding and multiplying by constants.)</a:t>
            </a:r>
          </a:p>
          <a:p>
            <a:pPr lvl="1"/>
            <a:endParaRPr lang="en-US" dirty="0">
              <a:solidFill>
                <a:schemeClr val="bg1">
                  <a:lumMod val="50000"/>
                </a:schemeClr>
              </a:solidFill>
            </a:endParaRPr>
          </a:p>
          <a:p>
            <a:r>
              <a:rPr lang="en-US" dirty="0">
                <a:solidFill>
                  <a:schemeClr val="bg1">
                    <a:lumMod val="50000"/>
                  </a:schemeClr>
                </a:solidFill>
              </a:rPr>
              <a:t>The “linear” assumption seems to be limited</a:t>
            </a:r>
          </a:p>
          <a:p>
            <a:pPr lvl="1"/>
            <a:r>
              <a:rPr lang="en-US" dirty="0">
                <a:solidFill>
                  <a:schemeClr val="bg1">
                    <a:lumMod val="50000"/>
                  </a:schemeClr>
                </a:solidFill>
              </a:rPr>
              <a:t>Let’s make sure we can do this before we try to tackle this assumption!</a:t>
            </a:r>
          </a:p>
          <a:p>
            <a:pPr lvl="1"/>
            <a:endParaRPr lang="en-US" dirty="0">
              <a:solidFill>
                <a:schemeClr val="bg1">
                  <a:lumMod val="50000"/>
                </a:schemeClr>
              </a:solidFill>
            </a:endParaRPr>
          </a:p>
          <a:p>
            <a:r>
              <a:rPr lang="en-US" dirty="0">
                <a:solidFill>
                  <a:schemeClr val="bg1">
                    <a:lumMod val="50000"/>
                  </a:schemeClr>
                </a:solidFill>
              </a:rPr>
              <a:t>Note:  We can solve these problems!  Two choices:</a:t>
            </a:r>
          </a:p>
          <a:p>
            <a:pPr lvl="1"/>
            <a:r>
              <a:rPr lang="en-US" dirty="0">
                <a:solidFill>
                  <a:schemeClr val="bg1">
                    <a:lumMod val="50000"/>
                  </a:schemeClr>
                </a:solidFill>
              </a:rPr>
              <a:t>Choice One:  You might have to make some assumptions or create work-arounds because of linear assumptions, but you get a reliable answer</a:t>
            </a:r>
          </a:p>
          <a:p>
            <a:pPr lvl="1"/>
            <a:r>
              <a:rPr lang="en-US" dirty="0">
                <a:solidFill>
                  <a:schemeClr val="bg1">
                    <a:lumMod val="50000"/>
                  </a:schemeClr>
                </a:solidFill>
              </a:rPr>
              <a:t>Choice Two:  You don’t use limiting linear assumptions, but you don’t have a way to solve the problem</a:t>
            </a:r>
          </a:p>
          <a:p>
            <a:r>
              <a:rPr lang="en-US" dirty="0">
                <a:solidFill>
                  <a:schemeClr val="bg1">
                    <a:lumMod val="50000"/>
                  </a:schemeClr>
                </a:solidFill>
              </a:rPr>
              <a:t>I think you’ll find:  the linear assumptions aren’t so bad!</a:t>
            </a:r>
          </a:p>
        </p:txBody>
      </p:sp>
    </p:spTree>
    <p:extLst>
      <p:ext uri="{BB962C8B-B14F-4D97-AF65-F5344CB8AC3E}">
        <p14:creationId xmlns:p14="http://schemas.microsoft.com/office/powerpoint/2010/main" val="1980954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animEffect transition="in" filter="fade">
                                      <p:cBhvr>
                                        <p:cTn id="7" dur="500"/>
                                        <p:tgtEl>
                                          <p:spTgt spid="3">
                                            <p:txEl>
                                              <p:pRg st="6" end="6"/>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7" end="7"/>
                                            </p:txEl>
                                          </p:spTgt>
                                        </p:tgtEl>
                                        <p:attrNameLst>
                                          <p:attrName>style.visibility</p:attrName>
                                        </p:attrNameLst>
                                      </p:cBhvr>
                                      <p:to>
                                        <p:strVal val="visible"/>
                                      </p:to>
                                    </p:set>
                                    <p:animEffect transition="in" filter="fade">
                                      <p:cBhvr>
                                        <p:cTn id="12" dur="500"/>
                                        <p:tgtEl>
                                          <p:spTgt spid="3">
                                            <p:txEl>
                                              <p:pRg st="7" end="7"/>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9" end="9"/>
                                            </p:txEl>
                                          </p:spTgt>
                                        </p:tgtEl>
                                        <p:attrNameLst>
                                          <p:attrName>style.visibility</p:attrName>
                                        </p:attrNameLst>
                                      </p:cBhvr>
                                      <p:to>
                                        <p:strVal val="visible"/>
                                      </p:to>
                                    </p:set>
                                    <p:animEffect transition="in" filter="fade">
                                      <p:cBhvr>
                                        <p:cTn id="17" dur="500"/>
                                        <p:tgtEl>
                                          <p:spTgt spid="3">
                                            <p:txEl>
                                              <p:pRg st="9" end="9"/>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10" end="10"/>
                                            </p:txEl>
                                          </p:spTgt>
                                        </p:tgtEl>
                                        <p:attrNameLst>
                                          <p:attrName>style.visibility</p:attrName>
                                        </p:attrNameLst>
                                      </p:cBhvr>
                                      <p:to>
                                        <p:strVal val="visible"/>
                                      </p:to>
                                    </p:set>
                                    <p:animEffect transition="in" filter="fade">
                                      <p:cBhvr>
                                        <p:cTn id="22" dur="500"/>
                                        <p:tgtEl>
                                          <p:spTgt spid="3">
                                            <p:txEl>
                                              <p:pRg st="10" end="1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11" end="11"/>
                                            </p:txEl>
                                          </p:spTgt>
                                        </p:tgtEl>
                                        <p:attrNameLst>
                                          <p:attrName>style.visibility</p:attrName>
                                        </p:attrNameLst>
                                      </p:cBhvr>
                                      <p:to>
                                        <p:strVal val="visible"/>
                                      </p:to>
                                    </p:set>
                                    <p:animEffect transition="in" filter="fade">
                                      <p:cBhvr>
                                        <p:cTn id="27" dur="500"/>
                                        <p:tgtEl>
                                          <p:spTgt spid="3">
                                            <p:txEl>
                                              <p:pRg st="11" end="11"/>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12" end="12"/>
                                            </p:txEl>
                                          </p:spTgt>
                                        </p:tgtEl>
                                        <p:attrNameLst>
                                          <p:attrName>style.visibility</p:attrName>
                                        </p:attrNameLst>
                                      </p:cBhvr>
                                      <p:to>
                                        <p:strVal val="visible"/>
                                      </p:to>
                                    </p:set>
                                    <p:animEffect transition="in" filter="fade">
                                      <p:cBhvr>
                                        <p:cTn id="32"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9410" name="Rectangle 2"/>
          <p:cNvSpPr>
            <a:spLocks noGrp="1" noChangeArrowheads="1"/>
          </p:cNvSpPr>
          <p:nvPr>
            <p:ph type="title"/>
          </p:nvPr>
        </p:nvSpPr>
        <p:spPr/>
        <p:txBody>
          <a:bodyPr>
            <a:normAutofit/>
          </a:bodyPr>
          <a:lstStyle/>
          <a:p>
            <a:r>
              <a:rPr lang="en-US" sz="4000" dirty="0">
                <a:solidFill>
                  <a:schemeClr val="bg1">
                    <a:lumMod val="50000"/>
                  </a:schemeClr>
                </a:solidFill>
              </a:rPr>
              <a:t>Berlin Airlift</a:t>
            </a:r>
          </a:p>
        </p:txBody>
      </p:sp>
      <p:pic>
        <p:nvPicPr>
          <p:cNvPr id="116941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3050" y="1085851"/>
            <a:ext cx="6286500" cy="21836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69412" name="Text Box 4"/>
          <p:cNvSpPr txBox="1">
            <a:spLocks noChangeArrowheads="1"/>
          </p:cNvSpPr>
          <p:nvPr/>
        </p:nvSpPr>
        <p:spPr bwMode="auto">
          <a:xfrm>
            <a:off x="2358138" y="3365704"/>
            <a:ext cx="4869656"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dirty="0">
                <a:solidFill>
                  <a:schemeClr val="bg1">
                    <a:lumMod val="50000"/>
                  </a:schemeClr>
                </a:solidFill>
              </a:rPr>
              <a:t>225 Airplanes</a:t>
            </a:r>
          </a:p>
          <a:p>
            <a:r>
              <a:rPr lang="en-US" dirty="0">
                <a:solidFill>
                  <a:schemeClr val="bg1">
                    <a:lumMod val="50000"/>
                  </a:schemeClr>
                </a:solidFill>
              </a:rPr>
              <a:t>277,804 Flights</a:t>
            </a:r>
          </a:p>
          <a:p>
            <a:r>
              <a:rPr lang="en-US" dirty="0">
                <a:solidFill>
                  <a:schemeClr val="bg1">
                    <a:lumMod val="50000"/>
                  </a:schemeClr>
                </a:solidFill>
              </a:rPr>
              <a:t>2,325,809 tons of food and supplies</a:t>
            </a:r>
          </a:p>
          <a:p>
            <a:r>
              <a:rPr lang="en-US" dirty="0">
                <a:solidFill>
                  <a:schemeClr val="bg1">
                    <a:lumMod val="50000"/>
                  </a:schemeClr>
                </a:solidFill>
              </a:rPr>
              <a:t>Planes departing every 3 minutes</a:t>
            </a:r>
          </a:p>
        </p:txBody>
      </p:sp>
      <p:sp>
        <p:nvSpPr>
          <p:cNvPr id="3" name="Text Box 5">
            <a:extLst>
              <a:ext uri="{FF2B5EF4-FFF2-40B4-BE49-F238E27FC236}">
                <a16:creationId xmlns:a16="http://schemas.microsoft.com/office/drawing/2014/main" id="{CA7AFF65-C089-F248-0403-2182C9E75BBF}"/>
              </a:ext>
            </a:extLst>
          </p:cNvPr>
          <p:cNvSpPr txBox="1">
            <a:spLocks noChangeArrowheads="1"/>
          </p:cNvSpPr>
          <p:nvPr/>
        </p:nvSpPr>
        <p:spPr bwMode="auto">
          <a:xfrm>
            <a:off x="7947026" y="4073299"/>
            <a:ext cx="1304363"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sz="600" i="1" dirty="0">
                <a:solidFill>
                  <a:schemeClr val="bg1">
                    <a:lumMod val="50000"/>
                  </a:schemeClr>
                </a:solidFill>
              </a:rPr>
              <a:t>Sources:  Robert Sedgewick and Kevin Wayne, Intro slides from </a:t>
            </a:r>
            <a:r>
              <a:rPr lang="en-US" sz="600" i="1" dirty="0" err="1">
                <a:solidFill>
                  <a:schemeClr val="bg1">
                    <a:lumMod val="50000"/>
                  </a:schemeClr>
                </a:solidFill>
              </a:rPr>
              <a:t>Vladlen</a:t>
            </a:r>
            <a:r>
              <a:rPr lang="en-US" sz="600" i="1" dirty="0">
                <a:solidFill>
                  <a:schemeClr val="bg1">
                    <a:lumMod val="50000"/>
                  </a:schemeClr>
                </a:solidFill>
              </a:rPr>
              <a:t> </a:t>
            </a:r>
            <a:r>
              <a:rPr lang="en-US" sz="600" i="1" dirty="0" err="1">
                <a:solidFill>
                  <a:schemeClr val="bg1">
                    <a:lumMod val="50000"/>
                  </a:schemeClr>
                </a:solidFill>
              </a:rPr>
              <a:t>Koltun</a:t>
            </a:r>
            <a:r>
              <a:rPr lang="en-US" sz="600" i="1" dirty="0">
                <a:solidFill>
                  <a:schemeClr val="bg1">
                    <a:lumMod val="50000"/>
                  </a:schemeClr>
                </a:solidFill>
              </a:rPr>
              <a:t>.</a:t>
            </a:r>
          </a:p>
          <a:p>
            <a:r>
              <a:rPr lang="en-US" sz="600" i="1" dirty="0">
                <a:solidFill>
                  <a:schemeClr val="bg1">
                    <a:lumMod val="50000"/>
                  </a:schemeClr>
                </a:solidFill>
              </a:rPr>
              <a:t>The Allocation of Resources by Linear Programming.  Scientific American,  R. Bland</a:t>
            </a:r>
          </a:p>
        </p:txBody>
      </p:sp>
    </p:spTree>
    <p:extLst>
      <p:ext uri="{BB962C8B-B14F-4D97-AF65-F5344CB8AC3E}">
        <p14:creationId xmlns:p14="http://schemas.microsoft.com/office/powerpoint/2010/main" val="279353089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1938" name="Rectangle 2"/>
          <p:cNvSpPr>
            <a:spLocks noGrp="1" noChangeArrowheads="1"/>
          </p:cNvSpPr>
          <p:nvPr>
            <p:ph type="title"/>
          </p:nvPr>
        </p:nvSpPr>
        <p:spPr/>
        <p:txBody>
          <a:bodyPr>
            <a:normAutofit/>
          </a:bodyPr>
          <a:lstStyle/>
          <a:p>
            <a:r>
              <a:rPr lang="en-US" sz="4000" dirty="0">
                <a:solidFill>
                  <a:schemeClr val="bg1">
                    <a:lumMod val="50000"/>
                  </a:schemeClr>
                </a:solidFill>
              </a:rPr>
              <a:t>How does Optimization Work?</a:t>
            </a:r>
          </a:p>
        </p:txBody>
      </p:sp>
      <p:pic>
        <p:nvPicPr>
          <p:cNvPr id="1191939" name="Picture 3" descr="ODMS_STRUCTURE_B"/>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9675" y="971551"/>
            <a:ext cx="6734175" cy="3108722"/>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C7EBFE40-86C2-9DE0-2E9F-85B1BFB0329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753573" y="3119155"/>
            <a:ext cx="993966" cy="10527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77958266"/>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93986" name="Rectangle 2"/>
          <p:cNvSpPr>
            <a:spLocks noGrp="1" noChangeArrowheads="1"/>
          </p:cNvSpPr>
          <p:nvPr>
            <p:ph type="title"/>
          </p:nvPr>
        </p:nvSpPr>
        <p:spPr/>
        <p:txBody>
          <a:bodyPr>
            <a:noAutofit/>
          </a:bodyPr>
          <a:lstStyle/>
          <a:p>
            <a:r>
              <a:rPr lang="en-US" sz="3600" dirty="0">
                <a:solidFill>
                  <a:schemeClr val="bg1">
                    <a:lumMod val="50000"/>
                  </a:schemeClr>
                </a:solidFill>
              </a:rPr>
              <a:t>Linear Programming Basics:</a:t>
            </a:r>
            <a:br>
              <a:rPr lang="en-US" sz="3600" dirty="0">
                <a:solidFill>
                  <a:schemeClr val="bg1">
                    <a:lumMod val="50000"/>
                  </a:schemeClr>
                </a:solidFill>
              </a:rPr>
            </a:br>
            <a:r>
              <a:rPr lang="en-US" sz="3600" dirty="0">
                <a:solidFill>
                  <a:schemeClr val="bg1">
                    <a:lumMod val="50000"/>
                  </a:schemeClr>
                </a:solidFill>
              </a:rPr>
              <a:t>Example of a Small Brewery</a:t>
            </a:r>
          </a:p>
        </p:txBody>
      </p:sp>
      <p:sp>
        <p:nvSpPr>
          <p:cNvPr id="1193987" name="Rectangle 3"/>
          <p:cNvSpPr>
            <a:spLocks noGrp="1" noChangeArrowheads="1"/>
          </p:cNvSpPr>
          <p:nvPr>
            <p:ph type="body" idx="1"/>
          </p:nvPr>
        </p:nvSpPr>
        <p:spPr>
          <a:xfrm>
            <a:off x="143540" y="1496512"/>
            <a:ext cx="6286500" cy="3829050"/>
          </a:xfrm>
        </p:spPr>
        <p:txBody>
          <a:bodyPr>
            <a:normAutofit/>
          </a:bodyPr>
          <a:lstStyle/>
          <a:p>
            <a:pPr>
              <a:lnSpc>
                <a:spcPct val="90000"/>
              </a:lnSpc>
              <a:buFont typeface="Wingdings" pitchFamily="2" charset="2"/>
              <a:buNone/>
            </a:pPr>
            <a:r>
              <a:rPr lang="en-US" sz="2400" dirty="0">
                <a:solidFill>
                  <a:schemeClr val="bg1">
                    <a:lumMod val="50000"/>
                  </a:schemeClr>
                </a:solidFill>
                <a:latin typeface="Comic Sans MS" pitchFamily="66" charset="0"/>
              </a:rPr>
              <a:t>	Profit per barrel of Beer:</a:t>
            </a:r>
          </a:p>
          <a:p>
            <a:pPr>
              <a:lnSpc>
                <a:spcPct val="90000"/>
              </a:lnSpc>
              <a:buFont typeface="Wingdings" pitchFamily="2" charset="2"/>
              <a:buNone/>
            </a:pPr>
            <a:endParaRPr lang="en-US" sz="2400" dirty="0">
              <a:solidFill>
                <a:schemeClr val="bg1">
                  <a:lumMod val="50000"/>
                </a:schemeClr>
              </a:solidFill>
              <a:latin typeface="Comic Sans MS" pitchFamily="66" charset="0"/>
            </a:endParaRPr>
          </a:p>
          <a:p>
            <a:pPr>
              <a:lnSpc>
                <a:spcPct val="90000"/>
              </a:lnSpc>
              <a:buFont typeface="Wingdings" pitchFamily="2" charset="2"/>
              <a:buNone/>
            </a:pPr>
            <a:r>
              <a:rPr lang="en-US" sz="2400" dirty="0">
                <a:solidFill>
                  <a:schemeClr val="bg1">
                    <a:lumMod val="50000"/>
                  </a:schemeClr>
                </a:solidFill>
                <a:latin typeface="Comic Sans MS" pitchFamily="66" charset="0"/>
              </a:rPr>
              <a:t>	Profit per barrel of Ale:    </a:t>
            </a:r>
          </a:p>
          <a:p>
            <a:pPr>
              <a:lnSpc>
                <a:spcPct val="90000"/>
              </a:lnSpc>
              <a:buFont typeface="Wingdings" pitchFamily="2" charset="2"/>
              <a:buNone/>
            </a:pPr>
            <a:endParaRPr lang="en-US" sz="2400" dirty="0">
              <a:solidFill>
                <a:schemeClr val="bg1">
                  <a:lumMod val="50000"/>
                </a:schemeClr>
              </a:solidFill>
              <a:latin typeface="Comic Sans MS" pitchFamily="66" charset="0"/>
            </a:endParaRPr>
          </a:p>
          <a:p>
            <a:pPr>
              <a:lnSpc>
                <a:spcPct val="90000"/>
              </a:lnSpc>
              <a:buFont typeface="Wingdings" pitchFamily="2" charset="2"/>
              <a:buNone/>
            </a:pPr>
            <a:r>
              <a:rPr lang="en-US" sz="2400" dirty="0">
                <a:solidFill>
                  <a:schemeClr val="bg1">
                    <a:lumMod val="50000"/>
                  </a:schemeClr>
                </a:solidFill>
                <a:latin typeface="Comic Sans MS" pitchFamily="66" charset="0"/>
              </a:rPr>
              <a:t>	Decision:</a:t>
            </a:r>
          </a:p>
          <a:p>
            <a:pPr>
              <a:lnSpc>
                <a:spcPct val="90000"/>
              </a:lnSpc>
              <a:buFont typeface="Wingdings" pitchFamily="2" charset="2"/>
              <a:buNone/>
            </a:pPr>
            <a:endParaRPr lang="en-US" sz="2400" dirty="0">
              <a:solidFill>
                <a:schemeClr val="bg1">
                  <a:lumMod val="50000"/>
                </a:schemeClr>
              </a:solidFill>
              <a:latin typeface="Comic Sans MS" pitchFamily="66" charset="0"/>
            </a:endParaRPr>
          </a:p>
          <a:p>
            <a:pPr>
              <a:lnSpc>
                <a:spcPct val="90000"/>
              </a:lnSpc>
              <a:buFont typeface="Wingdings" pitchFamily="2" charset="2"/>
              <a:buNone/>
            </a:pPr>
            <a:r>
              <a:rPr lang="en-US" sz="2400" dirty="0">
                <a:solidFill>
                  <a:schemeClr val="bg1">
                    <a:lumMod val="50000"/>
                  </a:schemeClr>
                </a:solidFill>
                <a:latin typeface="Comic Sans MS" pitchFamily="66" charset="0"/>
              </a:rPr>
              <a:t>	Potential limits on production:</a:t>
            </a:r>
          </a:p>
          <a:p>
            <a:pPr>
              <a:lnSpc>
                <a:spcPct val="90000"/>
              </a:lnSpc>
              <a:buFont typeface="Wingdings" pitchFamily="2" charset="2"/>
              <a:buNone/>
            </a:pPr>
            <a:r>
              <a:rPr lang="en-US" sz="2400" dirty="0">
                <a:solidFill>
                  <a:schemeClr val="bg1">
                    <a:lumMod val="50000"/>
                  </a:schemeClr>
                </a:solidFill>
                <a:latin typeface="Comic Sans MS" pitchFamily="66" charset="0"/>
              </a:rPr>
              <a:t>		</a:t>
            </a:r>
          </a:p>
        </p:txBody>
      </p:sp>
      <p:sp>
        <p:nvSpPr>
          <p:cNvPr id="1193988" name="AutoShape 4"/>
          <p:cNvSpPr>
            <a:spLocks noChangeArrowheads="1"/>
          </p:cNvSpPr>
          <p:nvPr/>
        </p:nvSpPr>
        <p:spPr bwMode="auto">
          <a:xfrm>
            <a:off x="6761685" y="3620360"/>
            <a:ext cx="1114425" cy="596101"/>
          </a:xfrm>
          <a:prstGeom prst="leftArrow">
            <a:avLst>
              <a:gd name="adj1" fmla="val 50000"/>
              <a:gd name="adj2" fmla="val 87500"/>
            </a:avLst>
          </a:prstGeom>
          <a:solidFill>
            <a:schemeClr val="accent6"/>
          </a:solidFill>
          <a:ln w="9525" algn="ctr">
            <a:solidFill>
              <a:schemeClr val="tx1"/>
            </a:solidFill>
            <a:miter lim="800000"/>
            <a:headEnd/>
            <a:tailEnd/>
          </a:ln>
          <a:effectLst/>
        </p:spPr>
        <p:txBody>
          <a:bodyPr wrap="square" anchor="ctr">
            <a:spAutoFit/>
          </a:bodyPr>
          <a:lstStyle/>
          <a:p>
            <a:endParaRPr lang="en-US" sz="1350"/>
          </a:p>
        </p:txBody>
      </p:sp>
      <p:sp>
        <p:nvSpPr>
          <p:cNvPr id="2" name="TextBox 1"/>
          <p:cNvSpPr txBox="1"/>
          <p:nvPr/>
        </p:nvSpPr>
        <p:spPr>
          <a:xfrm>
            <a:off x="4829175" y="1508353"/>
            <a:ext cx="628650" cy="369332"/>
          </a:xfrm>
          <a:prstGeom prst="rect">
            <a:avLst/>
          </a:prstGeom>
          <a:noFill/>
        </p:spPr>
        <p:txBody>
          <a:bodyPr wrap="square" rtlCol="0">
            <a:spAutoFit/>
          </a:bodyPr>
          <a:lstStyle/>
          <a:p>
            <a:r>
              <a:rPr lang="en-US" b="1" dirty="0">
                <a:solidFill>
                  <a:schemeClr val="accent6"/>
                </a:solidFill>
                <a:latin typeface="Comic Sans MS" pitchFamily="66" charset="0"/>
              </a:rPr>
              <a:t>$23</a:t>
            </a:r>
          </a:p>
        </p:txBody>
      </p:sp>
      <p:sp>
        <p:nvSpPr>
          <p:cNvPr id="7" name="TextBox 6"/>
          <p:cNvSpPr txBox="1"/>
          <p:nvPr/>
        </p:nvSpPr>
        <p:spPr>
          <a:xfrm>
            <a:off x="4829175" y="2348277"/>
            <a:ext cx="628650" cy="369332"/>
          </a:xfrm>
          <a:prstGeom prst="rect">
            <a:avLst/>
          </a:prstGeom>
          <a:noFill/>
        </p:spPr>
        <p:txBody>
          <a:bodyPr wrap="square" rtlCol="0">
            <a:spAutoFit/>
          </a:bodyPr>
          <a:lstStyle/>
          <a:p>
            <a:r>
              <a:rPr lang="en-US" b="1" dirty="0">
                <a:solidFill>
                  <a:schemeClr val="accent6"/>
                </a:solidFill>
                <a:latin typeface="Comic Sans MS" pitchFamily="66" charset="0"/>
              </a:rPr>
              <a:t>$13</a:t>
            </a:r>
          </a:p>
        </p:txBody>
      </p:sp>
      <p:sp>
        <p:nvSpPr>
          <p:cNvPr id="8" name="TextBox 7"/>
          <p:cNvSpPr txBox="1"/>
          <p:nvPr/>
        </p:nvSpPr>
        <p:spPr>
          <a:xfrm>
            <a:off x="3257550" y="3166244"/>
            <a:ext cx="4400550" cy="341632"/>
          </a:xfrm>
          <a:prstGeom prst="rect">
            <a:avLst/>
          </a:prstGeom>
          <a:noFill/>
        </p:spPr>
        <p:txBody>
          <a:bodyPr wrap="square" rtlCol="0">
            <a:spAutoFit/>
          </a:bodyPr>
          <a:lstStyle/>
          <a:p>
            <a:pPr>
              <a:lnSpc>
                <a:spcPct val="90000"/>
              </a:lnSpc>
              <a:buFont typeface="Wingdings" pitchFamily="2" charset="2"/>
              <a:buNone/>
            </a:pPr>
            <a:r>
              <a:rPr lang="en-US" dirty="0">
                <a:solidFill>
                  <a:schemeClr val="accent6"/>
                </a:solidFill>
                <a:latin typeface="Comic Sans MS" pitchFamily="66" charset="0"/>
              </a:rPr>
              <a:t>How much Beer and Ale do you make?</a:t>
            </a:r>
          </a:p>
        </p:txBody>
      </p:sp>
      <p:sp>
        <p:nvSpPr>
          <p:cNvPr id="9" name="TextBox 8"/>
          <p:cNvSpPr txBox="1"/>
          <p:nvPr/>
        </p:nvSpPr>
        <p:spPr>
          <a:xfrm>
            <a:off x="5103382" y="3507876"/>
            <a:ext cx="4400550" cy="1338828"/>
          </a:xfrm>
          <a:prstGeom prst="rect">
            <a:avLst/>
          </a:prstGeom>
          <a:noFill/>
        </p:spPr>
        <p:txBody>
          <a:bodyPr wrap="square" rtlCol="0">
            <a:spAutoFit/>
          </a:bodyPr>
          <a:lstStyle/>
          <a:p>
            <a:pPr>
              <a:lnSpc>
                <a:spcPct val="90000"/>
              </a:lnSpc>
              <a:buFont typeface="Wingdings" pitchFamily="2" charset="2"/>
              <a:buNone/>
            </a:pPr>
            <a:r>
              <a:rPr lang="en-US" dirty="0">
                <a:solidFill>
                  <a:schemeClr val="accent6"/>
                </a:solidFill>
                <a:latin typeface="Comic Sans MS" pitchFamily="66" charset="0"/>
              </a:rPr>
              <a:t>Capacity (time)</a:t>
            </a:r>
          </a:p>
          <a:p>
            <a:pPr>
              <a:lnSpc>
                <a:spcPct val="90000"/>
              </a:lnSpc>
              <a:buFont typeface="Wingdings" pitchFamily="2" charset="2"/>
              <a:buNone/>
            </a:pPr>
            <a:r>
              <a:rPr lang="en-US" dirty="0">
                <a:solidFill>
                  <a:schemeClr val="accent6"/>
                </a:solidFill>
                <a:latin typeface="Comic Sans MS" pitchFamily="66" charset="0"/>
              </a:rPr>
              <a:t>Raw Materials</a:t>
            </a:r>
          </a:p>
          <a:p>
            <a:pPr>
              <a:lnSpc>
                <a:spcPct val="90000"/>
              </a:lnSpc>
              <a:buFont typeface="Wingdings" pitchFamily="2" charset="2"/>
              <a:buNone/>
            </a:pPr>
            <a:r>
              <a:rPr lang="en-US" dirty="0">
                <a:solidFill>
                  <a:schemeClr val="accent6"/>
                </a:solidFill>
                <a:latin typeface="Comic Sans MS" pitchFamily="66" charset="0"/>
              </a:rPr>
              <a:t>Labor</a:t>
            </a:r>
          </a:p>
          <a:p>
            <a:pPr>
              <a:lnSpc>
                <a:spcPct val="90000"/>
              </a:lnSpc>
              <a:buFont typeface="Wingdings" pitchFamily="2" charset="2"/>
              <a:buNone/>
            </a:pPr>
            <a:r>
              <a:rPr lang="en-US" dirty="0">
                <a:solidFill>
                  <a:schemeClr val="accent6"/>
                </a:solidFill>
                <a:latin typeface="Comic Sans MS" pitchFamily="66" charset="0"/>
              </a:rPr>
              <a:t>Demand</a:t>
            </a:r>
          </a:p>
          <a:p>
            <a:pPr>
              <a:lnSpc>
                <a:spcPct val="90000"/>
              </a:lnSpc>
              <a:buFont typeface="Wingdings" pitchFamily="2" charset="2"/>
              <a:buNone/>
            </a:pPr>
            <a:r>
              <a:rPr lang="en-US" dirty="0">
                <a:solidFill>
                  <a:schemeClr val="accent6"/>
                </a:solidFill>
                <a:latin typeface="Comic Sans MS" pitchFamily="66" charset="0"/>
              </a:rPr>
              <a:t>Other??</a:t>
            </a:r>
          </a:p>
        </p:txBody>
      </p:sp>
    </p:spTree>
    <p:extLst>
      <p:ext uri="{BB962C8B-B14F-4D97-AF65-F5344CB8AC3E}">
        <p14:creationId xmlns:p14="http://schemas.microsoft.com/office/powerpoint/2010/main" val="3881679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9398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3988" grpId="0" animBg="1"/>
      <p:bldP spid="2" grpId="0"/>
      <p:bldP spid="7" grpId="0"/>
      <p:bldP spid="8" grpId="0"/>
      <p:bldP spid="9"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9603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7570" y="168518"/>
            <a:ext cx="6208860" cy="46016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7541823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082" name="Rectangle 2"/>
          <p:cNvSpPr>
            <a:spLocks noGrp="1" noChangeArrowheads="1"/>
          </p:cNvSpPr>
          <p:nvPr>
            <p:ph type="title"/>
          </p:nvPr>
        </p:nvSpPr>
        <p:spPr/>
        <p:txBody>
          <a:bodyPr/>
          <a:lstStyle/>
          <a:p>
            <a:r>
              <a:rPr lang="en-US" dirty="0">
                <a:solidFill>
                  <a:schemeClr val="bg1">
                    <a:lumMod val="50000"/>
                  </a:schemeClr>
                </a:solidFill>
              </a:rPr>
              <a:t>Raw Material Constraints</a:t>
            </a:r>
          </a:p>
        </p:txBody>
      </p:sp>
      <p:pic>
        <p:nvPicPr>
          <p:cNvPr id="119808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57350" y="1085851"/>
            <a:ext cx="5257800" cy="15370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98084" name="Text Box 4"/>
          <p:cNvSpPr txBox="1">
            <a:spLocks noChangeArrowheads="1"/>
          </p:cNvSpPr>
          <p:nvPr/>
        </p:nvSpPr>
        <p:spPr bwMode="auto">
          <a:xfrm>
            <a:off x="1687116" y="2857500"/>
            <a:ext cx="5734262"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dirty="0">
                <a:solidFill>
                  <a:schemeClr val="bg1">
                    <a:lumMod val="50000"/>
                  </a:schemeClr>
                </a:solidFill>
                <a:latin typeface="Comic Sans MS" pitchFamily="66" charset="0"/>
              </a:rPr>
              <a:t>How do we algebraically express these constraints?</a:t>
            </a:r>
          </a:p>
          <a:p>
            <a:endParaRPr lang="en-US" dirty="0">
              <a:solidFill>
                <a:schemeClr val="bg1">
                  <a:lumMod val="50000"/>
                </a:schemeClr>
              </a:solidFill>
              <a:latin typeface="Comic Sans MS" pitchFamily="66" charset="0"/>
            </a:endParaRPr>
          </a:p>
          <a:p>
            <a:r>
              <a:rPr lang="en-US" dirty="0">
                <a:solidFill>
                  <a:schemeClr val="bg1">
                    <a:lumMod val="50000"/>
                  </a:schemeClr>
                </a:solidFill>
                <a:latin typeface="Comic Sans MS" pitchFamily="66" charset="0"/>
              </a:rPr>
              <a:t>	Corn:  5A  + 15B &lt;= 480</a:t>
            </a:r>
          </a:p>
          <a:p>
            <a:r>
              <a:rPr lang="en-US" dirty="0">
                <a:solidFill>
                  <a:schemeClr val="bg1">
                    <a:lumMod val="50000"/>
                  </a:schemeClr>
                </a:solidFill>
                <a:latin typeface="Comic Sans MS" pitchFamily="66" charset="0"/>
              </a:rPr>
              <a:t>	Hops:  4A  + 4B  &lt;= 160</a:t>
            </a:r>
          </a:p>
          <a:p>
            <a:r>
              <a:rPr lang="en-US" dirty="0">
                <a:solidFill>
                  <a:schemeClr val="bg1">
                    <a:lumMod val="50000"/>
                  </a:schemeClr>
                </a:solidFill>
                <a:latin typeface="Comic Sans MS" pitchFamily="66" charset="0"/>
              </a:rPr>
              <a:t>	Malt:  35A + 20B &lt;= 1190</a:t>
            </a:r>
          </a:p>
          <a:p>
            <a:endParaRPr lang="en-US" dirty="0">
              <a:solidFill>
                <a:schemeClr val="bg1">
                  <a:lumMod val="50000"/>
                </a:schemeClr>
              </a:solidFill>
              <a:latin typeface="Comic Sans MS" pitchFamily="66" charset="0"/>
            </a:endParaRPr>
          </a:p>
          <a:p>
            <a:endParaRPr lang="en-US" dirty="0">
              <a:solidFill>
                <a:schemeClr val="bg1">
                  <a:lumMod val="50000"/>
                </a:schemeClr>
              </a:solidFill>
              <a:latin typeface="Comic Sans MS" pitchFamily="66" charset="0"/>
            </a:endParaRPr>
          </a:p>
        </p:txBody>
      </p:sp>
      <p:sp>
        <p:nvSpPr>
          <p:cNvPr id="1198085" name="Text Box 5"/>
          <p:cNvSpPr txBox="1">
            <a:spLocks noChangeArrowheads="1"/>
          </p:cNvSpPr>
          <p:nvPr/>
        </p:nvSpPr>
        <p:spPr bwMode="auto">
          <a:xfrm>
            <a:off x="5014912" y="4743451"/>
            <a:ext cx="275748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600" i="1"/>
              <a:t>Sources:  Robert Sedgewick and Kevin Wayne, Intro slides from Vladlen Koltun.</a:t>
            </a:r>
          </a:p>
          <a:p>
            <a:r>
              <a:rPr lang="en-US" sz="600" i="1"/>
              <a:t>The Allocation of Resources by Linear Programming.  Scientific American,  R. Bland</a:t>
            </a:r>
          </a:p>
        </p:txBody>
      </p:sp>
    </p:spTree>
    <p:extLst>
      <p:ext uri="{BB962C8B-B14F-4D97-AF65-F5344CB8AC3E}">
        <p14:creationId xmlns:p14="http://schemas.microsoft.com/office/powerpoint/2010/main" val="62719965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1198084">
                                            <p:txEl>
                                              <p:pRg st="2" end="2"/>
                                            </p:txEl>
                                          </p:spTgt>
                                        </p:tgtEl>
                                        <p:attrNameLst>
                                          <p:attrName>style.visibility</p:attrName>
                                        </p:attrNameLst>
                                      </p:cBhvr>
                                      <p:to>
                                        <p:strVal val="visible"/>
                                      </p:to>
                                    </p:set>
                                    <p:animEffect transition="in" filter="blinds(horizontal)">
                                      <p:cBhvr>
                                        <p:cTn id="7" dur="500"/>
                                        <p:tgtEl>
                                          <p:spTgt spid="1198084">
                                            <p:txEl>
                                              <p:pRg st="2" end="2"/>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1198084">
                                            <p:txEl>
                                              <p:pRg st="3" end="3"/>
                                            </p:txEl>
                                          </p:spTgt>
                                        </p:tgtEl>
                                        <p:attrNameLst>
                                          <p:attrName>style.visibility</p:attrName>
                                        </p:attrNameLst>
                                      </p:cBhvr>
                                      <p:to>
                                        <p:strVal val="visible"/>
                                      </p:to>
                                    </p:set>
                                    <p:animEffect transition="in" filter="blinds(horizontal)">
                                      <p:cBhvr>
                                        <p:cTn id="10" dur="500"/>
                                        <p:tgtEl>
                                          <p:spTgt spid="1198084">
                                            <p:txEl>
                                              <p:pRg st="3" end="3"/>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1198084">
                                            <p:txEl>
                                              <p:pRg st="4" end="4"/>
                                            </p:txEl>
                                          </p:spTgt>
                                        </p:tgtEl>
                                        <p:attrNameLst>
                                          <p:attrName>style.visibility</p:attrName>
                                        </p:attrNameLst>
                                      </p:cBhvr>
                                      <p:to>
                                        <p:strVal val="visible"/>
                                      </p:to>
                                    </p:set>
                                    <p:animEffect transition="in" filter="blinds(horizontal)">
                                      <p:cBhvr>
                                        <p:cTn id="13" dur="500"/>
                                        <p:tgtEl>
                                          <p:spTgt spid="119808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0130" name="Rectangle 2"/>
          <p:cNvSpPr>
            <a:spLocks noGrp="1" noChangeArrowheads="1"/>
          </p:cNvSpPr>
          <p:nvPr>
            <p:ph type="title"/>
          </p:nvPr>
        </p:nvSpPr>
        <p:spPr/>
        <p:txBody>
          <a:bodyPr/>
          <a:lstStyle/>
          <a:p>
            <a:r>
              <a:rPr lang="en-US" dirty="0">
                <a:solidFill>
                  <a:schemeClr val="bg1">
                    <a:lumMod val="50000"/>
                  </a:schemeClr>
                </a:solidFill>
              </a:rPr>
              <a:t>Geometry of the Constraints</a:t>
            </a:r>
          </a:p>
        </p:txBody>
      </p:sp>
      <p:pic>
        <p:nvPicPr>
          <p:cNvPr id="120013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10954" y="900112"/>
            <a:ext cx="5322094" cy="3786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00132" name="Text Box 4"/>
          <p:cNvSpPr txBox="1">
            <a:spLocks noChangeArrowheads="1"/>
          </p:cNvSpPr>
          <p:nvPr/>
        </p:nvSpPr>
        <p:spPr bwMode="auto">
          <a:xfrm>
            <a:off x="3143250" y="1657350"/>
            <a:ext cx="1146468" cy="300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350" dirty="0"/>
              <a:t>4A + 4B = 160</a:t>
            </a:r>
          </a:p>
        </p:txBody>
      </p:sp>
      <p:pic>
        <p:nvPicPr>
          <p:cNvPr id="1200133" name="Picture 5" descr="bd05091_"/>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095081" y="105951"/>
            <a:ext cx="941014" cy="85725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5086350" y="1200151"/>
            <a:ext cx="1714500" cy="507831"/>
          </a:xfrm>
          <a:prstGeom prst="rect">
            <a:avLst/>
          </a:prstGeom>
          <a:noFill/>
        </p:spPr>
        <p:txBody>
          <a:bodyPr wrap="square" rtlCol="0">
            <a:spAutoFit/>
          </a:bodyPr>
          <a:lstStyle/>
          <a:p>
            <a:r>
              <a:rPr lang="en-US" sz="1350" dirty="0"/>
              <a:t>What does the X-Y Plane represent?</a:t>
            </a:r>
          </a:p>
        </p:txBody>
      </p:sp>
    </p:spTree>
    <p:extLst>
      <p:ext uri="{BB962C8B-B14F-4D97-AF65-F5344CB8AC3E}">
        <p14:creationId xmlns:p14="http://schemas.microsoft.com/office/powerpoint/2010/main" val="22591572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00132"/>
                                        </p:tgtEl>
                                        <p:attrNameLst>
                                          <p:attrName>style.visibility</p:attrName>
                                        </p:attrNameLst>
                                      </p:cBhvr>
                                      <p:to>
                                        <p:strVal val="visible"/>
                                      </p:to>
                                    </p:set>
                                    <p:animEffect transition="in" filter="fade">
                                      <p:cBhvr>
                                        <p:cTn id="7" dur="500"/>
                                        <p:tgtEl>
                                          <p:spTgt spid="12001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00132"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2178" name="Rectangle 2"/>
          <p:cNvSpPr>
            <a:spLocks noGrp="1" noChangeArrowheads="1"/>
          </p:cNvSpPr>
          <p:nvPr>
            <p:ph type="title"/>
          </p:nvPr>
        </p:nvSpPr>
        <p:spPr/>
        <p:txBody>
          <a:bodyPr>
            <a:noAutofit/>
          </a:bodyPr>
          <a:lstStyle/>
          <a:p>
            <a:r>
              <a:rPr lang="en-US" sz="2800" dirty="0">
                <a:solidFill>
                  <a:schemeClr val="bg1">
                    <a:lumMod val="50000"/>
                  </a:schemeClr>
                </a:solidFill>
              </a:rPr>
              <a:t>Geometry of the Constraints: Feasible Points</a:t>
            </a:r>
          </a:p>
        </p:txBody>
      </p:sp>
      <p:pic>
        <p:nvPicPr>
          <p:cNvPr id="120217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10954" y="900112"/>
            <a:ext cx="5322094" cy="3786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02180" name="Text Box 4"/>
          <p:cNvSpPr txBox="1">
            <a:spLocks noChangeArrowheads="1"/>
          </p:cNvSpPr>
          <p:nvPr/>
        </p:nvSpPr>
        <p:spPr bwMode="auto">
          <a:xfrm>
            <a:off x="3143250" y="1657350"/>
            <a:ext cx="1146468" cy="300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350"/>
              <a:t>4A + 4B = 160</a:t>
            </a:r>
          </a:p>
        </p:txBody>
      </p:sp>
      <p:sp>
        <p:nvSpPr>
          <p:cNvPr id="1202181" name="Oval 5"/>
          <p:cNvSpPr>
            <a:spLocks noChangeArrowheads="1"/>
          </p:cNvSpPr>
          <p:nvPr/>
        </p:nvSpPr>
        <p:spPr bwMode="auto">
          <a:xfrm>
            <a:off x="3829050" y="2830495"/>
            <a:ext cx="226219" cy="292135"/>
          </a:xfrm>
          <a:prstGeom prst="ellipse">
            <a:avLst/>
          </a:prstGeom>
          <a:solidFill>
            <a:schemeClr val="tx2"/>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a:r>
              <a:rPr lang="en-US" sz="750" b="1">
                <a:solidFill>
                  <a:schemeClr val="bg1"/>
                </a:solidFill>
              </a:rPr>
              <a:t>1</a:t>
            </a:r>
          </a:p>
        </p:txBody>
      </p:sp>
      <p:sp>
        <p:nvSpPr>
          <p:cNvPr id="1202182" name="Oval 6"/>
          <p:cNvSpPr>
            <a:spLocks noChangeArrowheads="1"/>
          </p:cNvSpPr>
          <p:nvPr/>
        </p:nvSpPr>
        <p:spPr bwMode="auto">
          <a:xfrm>
            <a:off x="4572000" y="2316145"/>
            <a:ext cx="226219" cy="292135"/>
          </a:xfrm>
          <a:prstGeom prst="ellipse">
            <a:avLst/>
          </a:prstGeom>
          <a:solidFill>
            <a:schemeClr val="tx2"/>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a:r>
              <a:rPr lang="en-US" sz="750" b="1">
                <a:solidFill>
                  <a:schemeClr val="bg1"/>
                </a:solidFill>
              </a:rPr>
              <a:t>2</a:t>
            </a:r>
          </a:p>
        </p:txBody>
      </p:sp>
      <p:pic>
        <p:nvPicPr>
          <p:cNvPr id="3" name="Picture 5" descr="bd05091_">
            <a:extLst>
              <a:ext uri="{FF2B5EF4-FFF2-40B4-BE49-F238E27FC236}">
                <a16:creationId xmlns:a16="http://schemas.microsoft.com/office/drawing/2014/main" id="{7CCDC7E4-ADA0-DA00-4BA3-200B40514A8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095081" y="105951"/>
            <a:ext cx="941014" cy="857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17855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4226" name="Rectangle 2"/>
          <p:cNvSpPr>
            <a:spLocks noGrp="1" noChangeArrowheads="1"/>
          </p:cNvSpPr>
          <p:nvPr>
            <p:ph type="title"/>
          </p:nvPr>
        </p:nvSpPr>
        <p:spPr/>
        <p:txBody>
          <a:bodyPr>
            <a:normAutofit/>
          </a:bodyPr>
          <a:lstStyle/>
          <a:p>
            <a:r>
              <a:rPr lang="en-US" sz="3600" dirty="0">
                <a:solidFill>
                  <a:schemeClr val="bg1">
                    <a:lumMod val="50000"/>
                  </a:schemeClr>
                </a:solidFill>
              </a:rPr>
              <a:t>All Raw Material Constraints</a:t>
            </a:r>
          </a:p>
        </p:txBody>
      </p:sp>
      <p:pic>
        <p:nvPicPr>
          <p:cNvPr id="12042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10954" y="900112"/>
            <a:ext cx="5322094" cy="3786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04228" name="Text Box 4"/>
          <p:cNvSpPr txBox="1">
            <a:spLocks noChangeArrowheads="1"/>
          </p:cNvSpPr>
          <p:nvPr/>
        </p:nvSpPr>
        <p:spPr bwMode="auto">
          <a:xfrm>
            <a:off x="5715000" y="2971800"/>
            <a:ext cx="1234633" cy="300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350"/>
              <a:t>5A + 15B = 480</a:t>
            </a:r>
          </a:p>
        </p:txBody>
      </p:sp>
      <p:sp>
        <p:nvSpPr>
          <p:cNvPr id="1204229" name="Text Box 5"/>
          <p:cNvSpPr txBox="1">
            <a:spLocks noChangeArrowheads="1"/>
          </p:cNvSpPr>
          <p:nvPr/>
        </p:nvSpPr>
        <p:spPr bwMode="auto">
          <a:xfrm>
            <a:off x="3257550" y="1085850"/>
            <a:ext cx="1410964" cy="300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350"/>
              <a:t>35A + 20B = 1190</a:t>
            </a:r>
          </a:p>
        </p:txBody>
      </p:sp>
      <p:pic>
        <p:nvPicPr>
          <p:cNvPr id="3" name="Picture 5" descr="bd05091_">
            <a:extLst>
              <a:ext uri="{FF2B5EF4-FFF2-40B4-BE49-F238E27FC236}">
                <a16:creationId xmlns:a16="http://schemas.microsoft.com/office/drawing/2014/main" id="{62558462-F485-1BC7-2D51-5B1FFA405A0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095081" y="105951"/>
            <a:ext cx="941014" cy="857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102858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6274" name="Rectangle 2"/>
          <p:cNvSpPr>
            <a:spLocks noGrp="1" noChangeArrowheads="1"/>
          </p:cNvSpPr>
          <p:nvPr>
            <p:ph type="title"/>
          </p:nvPr>
        </p:nvSpPr>
        <p:spPr/>
        <p:txBody>
          <a:bodyPr>
            <a:noAutofit/>
          </a:bodyPr>
          <a:lstStyle/>
          <a:p>
            <a:r>
              <a:rPr lang="en-US" sz="3200" dirty="0">
                <a:solidFill>
                  <a:schemeClr val="bg1">
                    <a:lumMod val="50000"/>
                  </a:schemeClr>
                </a:solidFill>
              </a:rPr>
              <a:t>All Raw Material Constraints: </a:t>
            </a:r>
            <a:br>
              <a:rPr lang="en-US" sz="3200" dirty="0">
                <a:solidFill>
                  <a:schemeClr val="bg1">
                    <a:lumMod val="50000"/>
                  </a:schemeClr>
                </a:solidFill>
              </a:rPr>
            </a:br>
            <a:r>
              <a:rPr lang="en-US" sz="3200" dirty="0">
                <a:solidFill>
                  <a:schemeClr val="bg1">
                    <a:lumMod val="50000"/>
                  </a:schemeClr>
                </a:solidFill>
              </a:rPr>
              <a:t>Feasible Points</a:t>
            </a:r>
          </a:p>
        </p:txBody>
      </p:sp>
      <p:pic>
        <p:nvPicPr>
          <p:cNvPr id="12062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10954" y="900112"/>
            <a:ext cx="5322094" cy="3786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06276" name="Oval 4"/>
          <p:cNvSpPr>
            <a:spLocks noChangeArrowheads="1"/>
          </p:cNvSpPr>
          <p:nvPr/>
        </p:nvSpPr>
        <p:spPr bwMode="auto">
          <a:xfrm>
            <a:off x="3771900" y="2773345"/>
            <a:ext cx="226219" cy="292135"/>
          </a:xfrm>
          <a:prstGeom prst="ellipse">
            <a:avLst/>
          </a:prstGeom>
          <a:solidFill>
            <a:schemeClr val="tx2"/>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a:r>
              <a:rPr lang="en-US" sz="750" b="1">
                <a:solidFill>
                  <a:schemeClr val="bg1"/>
                </a:solidFill>
              </a:rPr>
              <a:t>1</a:t>
            </a:r>
          </a:p>
        </p:txBody>
      </p:sp>
      <p:sp>
        <p:nvSpPr>
          <p:cNvPr id="1206277" name="Oval 5"/>
          <p:cNvSpPr>
            <a:spLocks noChangeArrowheads="1"/>
          </p:cNvSpPr>
          <p:nvPr/>
        </p:nvSpPr>
        <p:spPr bwMode="auto">
          <a:xfrm>
            <a:off x="2800350" y="1858945"/>
            <a:ext cx="226219" cy="292135"/>
          </a:xfrm>
          <a:prstGeom prst="ellipse">
            <a:avLst/>
          </a:prstGeom>
          <a:solidFill>
            <a:schemeClr val="tx2"/>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a:r>
              <a:rPr lang="en-US" sz="750" b="1">
                <a:solidFill>
                  <a:schemeClr val="bg1"/>
                </a:solidFill>
              </a:rPr>
              <a:t>2</a:t>
            </a:r>
          </a:p>
        </p:txBody>
      </p:sp>
      <p:sp>
        <p:nvSpPr>
          <p:cNvPr id="1206278" name="Oval 6"/>
          <p:cNvSpPr>
            <a:spLocks noChangeArrowheads="1"/>
          </p:cNvSpPr>
          <p:nvPr/>
        </p:nvSpPr>
        <p:spPr bwMode="auto">
          <a:xfrm>
            <a:off x="4800600" y="2659045"/>
            <a:ext cx="226219" cy="292135"/>
          </a:xfrm>
          <a:prstGeom prst="ellipse">
            <a:avLst/>
          </a:prstGeom>
          <a:solidFill>
            <a:schemeClr val="tx2"/>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a:r>
              <a:rPr lang="en-US" sz="750" b="1">
                <a:solidFill>
                  <a:schemeClr val="bg1"/>
                </a:solidFill>
              </a:rPr>
              <a:t>3</a:t>
            </a:r>
          </a:p>
        </p:txBody>
      </p:sp>
      <p:sp>
        <p:nvSpPr>
          <p:cNvPr id="1206279" name="Oval 7"/>
          <p:cNvSpPr>
            <a:spLocks noChangeArrowheads="1"/>
          </p:cNvSpPr>
          <p:nvPr/>
        </p:nvSpPr>
        <p:spPr bwMode="auto">
          <a:xfrm>
            <a:off x="4343400" y="2144695"/>
            <a:ext cx="226219" cy="292135"/>
          </a:xfrm>
          <a:prstGeom prst="ellipse">
            <a:avLst/>
          </a:prstGeom>
          <a:solidFill>
            <a:schemeClr val="tx2"/>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a:r>
              <a:rPr lang="en-US" sz="750" b="1">
                <a:solidFill>
                  <a:schemeClr val="bg1"/>
                </a:solidFill>
              </a:rPr>
              <a:t>4</a:t>
            </a:r>
          </a:p>
        </p:txBody>
      </p:sp>
      <p:pic>
        <p:nvPicPr>
          <p:cNvPr id="3" name="Picture 5" descr="bd05091_">
            <a:extLst>
              <a:ext uri="{FF2B5EF4-FFF2-40B4-BE49-F238E27FC236}">
                <a16:creationId xmlns:a16="http://schemas.microsoft.com/office/drawing/2014/main" id="{20BB631F-218F-AA20-7D21-562AB5007CD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095081" y="105951"/>
            <a:ext cx="941014" cy="857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539534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22" name="Rectangle 2"/>
          <p:cNvSpPr>
            <a:spLocks noGrp="1" noChangeArrowheads="1"/>
          </p:cNvSpPr>
          <p:nvPr>
            <p:ph type="title"/>
          </p:nvPr>
        </p:nvSpPr>
        <p:spPr/>
        <p:txBody>
          <a:bodyPr>
            <a:noAutofit/>
          </a:bodyPr>
          <a:lstStyle/>
          <a:p>
            <a:r>
              <a:rPr lang="en-US" sz="3200" dirty="0">
                <a:solidFill>
                  <a:schemeClr val="bg1">
                    <a:lumMod val="50000"/>
                  </a:schemeClr>
                </a:solidFill>
              </a:rPr>
              <a:t>All Raw Material Constraints: </a:t>
            </a:r>
            <a:br>
              <a:rPr lang="en-US" sz="3200" dirty="0">
                <a:solidFill>
                  <a:schemeClr val="bg1">
                    <a:lumMod val="50000"/>
                  </a:schemeClr>
                </a:solidFill>
              </a:rPr>
            </a:br>
            <a:r>
              <a:rPr lang="en-US" sz="2400" dirty="0">
                <a:solidFill>
                  <a:schemeClr val="bg1">
                    <a:lumMod val="50000"/>
                  </a:schemeClr>
                </a:solidFill>
              </a:rPr>
              <a:t>Feasible Region</a:t>
            </a:r>
            <a:endParaRPr lang="en-US" sz="3200" dirty="0">
              <a:solidFill>
                <a:schemeClr val="bg1">
                  <a:lumMod val="50000"/>
                </a:schemeClr>
              </a:solidFill>
            </a:endParaRPr>
          </a:p>
        </p:txBody>
      </p:sp>
      <p:pic>
        <p:nvPicPr>
          <p:cNvPr id="12083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10954" y="900112"/>
            <a:ext cx="5322094" cy="3786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08324" name="Line 4"/>
          <p:cNvSpPr>
            <a:spLocks noChangeShapeType="1"/>
          </p:cNvSpPr>
          <p:nvPr/>
        </p:nvSpPr>
        <p:spPr bwMode="auto">
          <a:xfrm>
            <a:off x="2686050" y="2114550"/>
            <a:ext cx="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sz="1350"/>
          </a:p>
        </p:txBody>
      </p:sp>
      <p:sp>
        <p:nvSpPr>
          <p:cNvPr id="1208325" name="Line 5"/>
          <p:cNvSpPr>
            <a:spLocks noChangeShapeType="1"/>
          </p:cNvSpPr>
          <p:nvPr/>
        </p:nvSpPr>
        <p:spPr bwMode="auto">
          <a:xfrm>
            <a:off x="2686050" y="2114550"/>
            <a:ext cx="1028700" cy="228600"/>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sz="1350"/>
          </a:p>
        </p:txBody>
      </p:sp>
      <p:sp>
        <p:nvSpPr>
          <p:cNvPr id="1208326" name="Line 6"/>
          <p:cNvSpPr>
            <a:spLocks noChangeShapeType="1"/>
          </p:cNvSpPr>
          <p:nvPr/>
        </p:nvSpPr>
        <p:spPr bwMode="auto">
          <a:xfrm>
            <a:off x="3714750" y="2343150"/>
            <a:ext cx="1143000" cy="742950"/>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sz="1350"/>
          </a:p>
        </p:txBody>
      </p:sp>
      <p:sp>
        <p:nvSpPr>
          <p:cNvPr id="1208327" name="Line 7"/>
          <p:cNvSpPr>
            <a:spLocks noChangeShapeType="1"/>
          </p:cNvSpPr>
          <p:nvPr/>
        </p:nvSpPr>
        <p:spPr bwMode="auto">
          <a:xfrm>
            <a:off x="4857750" y="3086100"/>
            <a:ext cx="685800" cy="742950"/>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sz="1350"/>
          </a:p>
        </p:txBody>
      </p:sp>
      <p:sp>
        <p:nvSpPr>
          <p:cNvPr id="2" name="TextBox 1"/>
          <p:cNvSpPr txBox="1"/>
          <p:nvPr/>
        </p:nvSpPr>
        <p:spPr>
          <a:xfrm>
            <a:off x="4572000" y="991107"/>
            <a:ext cx="1714500" cy="1546577"/>
          </a:xfrm>
          <a:prstGeom prst="rect">
            <a:avLst/>
          </a:prstGeom>
          <a:noFill/>
        </p:spPr>
        <p:txBody>
          <a:bodyPr wrap="square" rtlCol="0">
            <a:spAutoFit/>
          </a:bodyPr>
          <a:lstStyle/>
          <a:p>
            <a:r>
              <a:rPr lang="en-US" sz="1350" dirty="0"/>
              <a:t>Note, different constraints make up different parts of the boundary.</a:t>
            </a:r>
          </a:p>
          <a:p>
            <a:endParaRPr lang="en-US" sz="1350" dirty="0"/>
          </a:p>
          <a:p>
            <a:r>
              <a:rPr lang="en-US" sz="1350" dirty="0"/>
              <a:t>Now we need to add profit.</a:t>
            </a:r>
          </a:p>
        </p:txBody>
      </p:sp>
      <p:pic>
        <p:nvPicPr>
          <p:cNvPr id="4" name="Picture 5" descr="bd05091_">
            <a:extLst>
              <a:ext uri="{FF2B5EF4-FFF2-40B4-BE49-F238E27FC236}">
                <a16:creationId xmlns:a16="http://schemas.microsoft.com/office/drawing/2014/main" id="{88AF6881-A838-7F14-62E8-AD24EF5B124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095081" y="105951"/>
            <a:ext cx="941014" cy="857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4840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0370" name="Rectangle 2"/>
          <p:cNvSpPr>
            <a:spLocks noGrp="1" noChangeArrowheads="1"/>
          </p:cNvSpPr>
          <p:nvPr>
            <p:ph type="title"/>
          </p:nvPr>
        </p:nvSpPr>
        <p:spPr/>
        <p:txBody>
          <a:bodyPr>
            <a:noAutofit/>
          </a:bodyPr>
          <a:lstStyle/>
          <a:p>
            <a:r>
              <a:rPr lang="en-US" sz="3200" dirty="0">
                <a:solidFill>
                  <a:schemeClr val="bg1">
                    <a:lumMod val="50000"/>
                  </a:schemeClr>
                </a:solidFill>
              </a:rPr>
              <a:t>How much Ale and Beer do we make?</a:t>
            </a:r>
          </a:p>
        </p:txBody>
      </p:sp>
      <p:pic>
        <p:nvPicPr>
          <p:cNvPr id="12103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10954" y="900112"/>
            <a:ext cx="5322094" cy="3786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10372" name="Line 4"/>
          <p:cNvSpPr>
            <a:spLocks noChangeShapeType="1"/>
          </p:cNvSpPr>
          <p:nvPr/>
        </p:nvSpPr>
        <p:spPr bwMode="auto">
          <a:xfrm>
            <a:off x="2686050" y="2114550"/>
            <a:ext cx="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sz="1350"/>
          </a:p>
        </p:txBody>
      </p:sp>
      <p:sp>
        <p:nvSpPr>
          <p:cNvPr id="1210373" name="Line 5"/>
          <p:cNvSpPr>
            <a:spLocks noChangeShapeType="1"/>
          </p:cNvSpPr>
          <p:nvPr/>
        </p:nvSpPr>
        <p:spPr bwMode="auto">
          <a:xfrm>
            <a:off x="2686050" y="2114550"/>
            <a:ext cx="1028700" cy="228600"/>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sz="1350"/>
          </a:p>
        </p:txBody>
      </p:sp>
      <p:sp>
        <p:nvSpPr>
          <p:cNvPr id="1210374" name="Line 6"/>
          <p:cNvSpPr>
            <a:spLocks noChangeShapeType="1"/>
          </p:cNvSpPr>
          <p:nvPr/>
        </p:nvSpPr>
        <p:spPr bwMode="auto">
          <a:xfrm>
            <a:off x="3714750" y="2343150"/>
            <a:ext cx="1143000" cy="742950"/>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sz="1350"/>
          </a:p>
        </p:txBody>
      </p:sp>
      <p:sp>
        <p:nvSpPr>
          <p:cNvPr id="1210375" name="Line 7"/>
          <p:cNvSpPr>
            <a:spLocks noChangeShapeType="1"/>
          </p:cNvSpPr>
          <p:nvPr/>
        </p:nvSpPr>
        <p:spPr bwMode="auto">
          <a:xfrm>
            <a:off x="4857750" y="3086100"/>
            <a:ext cx="685800" cy="742950"/>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sz="1350"/>
          </a:p>
        </p:txBody>
      </p:sp>
      <p:sp>
        <p:nvSpPr>
          <p:cNvPr id="1210376" name="Text Box 8"/>
          <p:cNvSpPr txBox="1">
            <a:spLocks noChangeArrowheads="1"/>
          </p:cNvSpPr>
          <p:nvPr/>
        </p:nvSpPr>
        <p:spPr bwMode="auto">
          <a:xfrm>
            <a:off x="3257551" y="1314450"/>
            <a:ext cx="2813591" cy="715581"/>
          </a:xfrm>
          <a:prstGeom prst="rect">
            <a:avLst/>
          </a:prstGeom>
          <a:solidFill>
            <a:schemeClr val="bg1"/>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350" dirty="0">
                <a:latin typeface="Comic Sans MS" pitchFamily="66" charset="0"/>
              </a:rPr>
              <a:t>What is equation for the profit?</a:t>
            </a:r>
          </a:p>
          <a:p>
            <a:endParaRPr lang="en-US" sz="1350" dirty="0">
              <a:latin typeface="Comic Sans MS" pitchFamily="66" charset="0"/>
            </a:endParaRPr>
          </a:p>
          <a:p>
            <a:r>
              <a:rPr lang="en-US" sz="1350" dirty="0">
                <a:latin typeface="Comic Sans MS" pitchFamily="66" charset="0"/>
              </a:rPr>
              <a:t>           13A + 23B = Profit</a:t>
            </a:r>
          </a:p>
        </p:txBody>
      </p:sp>
      <p:pic>
        <p:nvPicPr>
          <p:cNvPr id="3" name="Picture 5" descr="bd05091_">
            <a:extLst>
              <a:ext uri="{FF2B5EF4-FFF2-40B4-BE49-F238E27FC236}">
                <a16:creationId xmlns:a16="http://schemas.microsoft.com/office/drawing/2014/main" id="{D0D2A0CC-82F0-57C5-08D6-476909F8455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095081" y="105951"/>
            <a:ext cx="941014" cy="857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515459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1210376">
                                            <p:txEl>
                                              <p:pRg st="2" end="2"/>
                                            </p:txEl>
                                          </p:spTgt>
                                        </p:tgtEl>
                                        <p:attrNameLst>
                                          <p:attrName>style.visibility</p:attrName>
                                        </p:attrNameLst>
                                      </p:cBhvr>
                                      <p:to>
                                        <p:strVal val="visible"/>
                                      </p:to>
                                    </p:set>
                                    <p:animEffect transition="in" filter="blinds(horizontal)">
                                      <p:cBhvr>
                                        <p:cTn id="7" dur="500"/>
                                        <p:tgtEl>
                                          <p:spTgt spid="121037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1458" name="Rectangle 2"/>
          <p:cNvSpPr>
            <a:spLocks noGrp="1" noChangeArrowheads="1"/>
          </p:cNvSpPr>
          <p:nvPr>
            <p:ph type="title"/>
          </p:nvPr>
        </p:nvSpPr>
        <p:spPr/>
        <p:txBody>
          <a:bodyPr>
            <a:normAutofit/>
          </a:bodyPr>
          <a:lstStyle/>
          <a:p>
            <a:r>
              <a:rPr lang="en-US" sz="4000" dirty="0">
                <a:solidFill>
                  <a:schemeClr val="bg1">
                    <a:lumMod val="50000"/>
                  </a:schemeClr>
                </a:solidFill>
              </a:rPr>
              <a:t>Berlin Airlift</a:t>
            </a:r>
          </a:p>
        </p:txBody>
      </p:sp>
      <p:pic>
        <p:nvPicPr>
          <p:cNvPr id="1171459" name="Picture 3"/>
          <p:cNvPicPr>
            <a:picLocks noChangeAspect="1" noChangeArrowheads="1"/>
          </p:cNvPicPr>
          <p:nvPr/>
        </p:nvPicPr>
        <p:blipFill>
          <a:blip r:embed="rId3">
            <a:extLst>
              <a:ext uri="{28A0092B-C50C-407E-A947-70E740481C1C}">
                <a14:useLocalDpi xmlns:a14="http://schemas.microsoft.com/office/drawing/2010/main" val="0"/>
              </a:ext>
            </a:extLst>
          </a:blip>
          <a:srcRect b="-314"/>
          <a:stretch>
            <a:fillRect/>
          </a:stretch>
        </p:blipFill>
        <p:spPr bwMode="auto">
          <a:xfrm>
            <a:off x="1600200" y="742950"/>
            <a:ext cx="5657850" cy="228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7146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72050" y="3143250"/>
            <a:ext cx="2228850" cy="1714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71461" name="Text Box 5"/>
          <p:cNvSpPr txBox="1">
            <a:spLocks noChangeArrowheads="1"/>
          </p:cNvSpPr>
          <p:nvPr/>
        </p:nvSpPr>
        <p:spPr bwMode="auto">
          <a:xfrm>
            <a:off x="1645444" y="3146613"/>
            <a:ext cx="2926556"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1600" b="1" dirty="0">
                <a:solidFill>
                  <a:schemeClr val="bg1">
                    <a:lumMod val="50000"/>
                  </a:schemeClr>
                </a:solidFill>
              </a:rPr>
              <a:t>Immense Logistics Challenges:</a:t>
            </a:r>
          </a:p>
          <a:p>
            <a:endParaRPr lang="en-US" sz="1600" dirty="0">
              <a:solidFill>
                <a:schemeClr val="bg1">
                  <a:lumMod val="50000"/>
                </a:schemeClr>
              </a:solidFill>
            </a:endParaRPr>
          </a:p>
          <a:p>
            <a:r>
              <a:rPr lang="en-US" sz="1600" dirty="0">
                <a:solidFill>
                  <a:schemeClr val="bg1">
                    <a:lumMod val="50000"/>
                  </a:schemeClr>
                </a:solidFill>
              </a:rPr>
              <a:t>Scheduling of aircraft</a:t>
            </a:r>
          </a:p>
          <a:p>
            <a:r>
              <a:rPr lang="en-US" sz="1600" dirty="0">
                <a:solidFill>
                  <a:schemeClr val="bg1">
                    <a:lumMod val="50000"/>
                  </a:schemeClr>
                </a:solidFill>
              </a:rPr>
              <a:t>Number of Planes and Crews</a:t>
            </a:r>
          </a:p>
          <a:p>
            <a:r>
              <a:rPr lang="en-US" sz="1600" dirty="0">
                <a:solidFill>
                  <a:schemeClr val="bg1">
                    <a:lumMod val="50000"/>
                  </a:schemeClr>
                </a:solidFill>
              </a:rPr>
              <a:t>Packing goods on each plane</a:t>
            </a:r>
          </a:p>
        </p:txBody>
      </p:sp>
      <p:sp>
        <p:nvSpPr>
          <p:cNvPr id="3" name="Text Box 5">
            <a:extLst>
              <a:ext uri="{FF2B5EF4-FFF2-40B4-BE49-F238E27FC236}">
                <a16:creationId xmlns:a16="http://schemas.microsoft.com/office/drawing/2014/main" id="{5FA8F9F7-5692-9CD9-C98F-46A05777914F}"/>
              </a:ext>
            </a:extLst>
          </p:cNvPr>
          <p:cNvSpPr txBox="1">
            <a:spLocks noChangeArrowheads="1"/>
          </p:cNvSpPr>
          <p:nvPr/>
        </p:nvSpPr>
        <p:spPr bwMode="auto">
          <a:xfrm>
            <a:off x="7947026" y="4073299"/>
            <a:ext cx="1304363"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sz="600" i="1" dirty="0">
                <a:solidFill>
                  <a:schemeClr val="bg1">
                    <a:lumMod val="50000"/>
                  </a:schemeClr>
                </a:solidFill>
              </a:rPr>
              <a:t>Sources:  Robert Sedgewick and Kevin Wayne, Intro slides from </a:t>
            </a:r>
            <a:r>
              <a:rPr lang="en-US" sz="600" i="1" dirty="0" err="1">
                <a:solidFill>
                  <a:schemeClr val="bg1">
                    <a:lumMod val="50000"/>
                  </a:schemeClr>
                </a:solidFill>
              </a:rPr>
              <a:t>Vladlen</a:t>
            </a:r>
            <a:r>
              <a:rPr lang="en-US" sz="600" i="1" dirty="0">
                <a:solidFill>
                  <a:schemeClr val="bg1">
                    <a:lumMod val="50000"/>
                  </a:schemeClr>
                </a:solidFill>
              </a:rPr>
              <a:t> </a:t>
            </a:r>
            <a:r>
              <a:rPr lang="en-US" sz="600" i="1" dirty="0" err="1">
                <a:solidFill>
                  <a:schemeClr val="bg1">
                    <a:lumMod val="50000"/>
                  </a:schemeClr>
                </a:solidFill>
              </a:rPr>
              <a:t>Koltun</a:t>
            </a:r>
            <a:r>
              <a:rPr lang="en-US" sz="600" i="1" dirty="0">
                <a:solidFill>
                  <a:schemeClr val="bg1">
                    <a:lumMod val="50000"/>
                  </a:schemeClr>
                </a:solidFill>
              </a:rPr>
              <a:t>.</a:t>
            </a:r>
          </a:p>
          <a:p>
            <a:r>
              <a:rPr lang="en-US" sz="600" i="1" dirty="0">
                <a:solidFill>
                  <a:schemeClr val="bg1">
                    <a:lumMod val="50000"/>
                  </a:schemeClr>
                </a:solidFill>
              </a:rPr>
              <a:t>The Allocation of Resources by Linear Programming.  Scientific American,  R. Bland</a:t>
            </a:r>
          </a:p>
        </p:txBody>
      </p:sp>
    </p:spTree>
    <p:extLst>
      <p:ext uri="{BB962C8B-B14F-4D97-AF65-F5344CB8AC3E}">
        <p14:creationId xmlns:p14="http://schemas.microsoft.com/office/powerpoint/2010/main" val="2836974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71461">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71461">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7146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2418" name="Rectangle 2"/>
          <p:cNvSpPr>
            <a:spLocks noGrp="1" noChangeArrowheads="1"/>
          </p:cNvSpPr>
          <p:nvPr>
            <p:ph type="title"/>
          </p:nvPr>
        </p:nvSpPr>
        <p:spPr/>
        <p:txBody>
          <a:bodyPr>
            <a:noAutofit/>
          </a:bodyPr>
          <a:lstStyle/>
          <a:p>
            <a:r>
              <a:rPr lang="en-US" sz="2800" dirty="0">
                <a:solidFill>
                  <a:schemeClr val="bg1">
                    <a:lumMod val="50000"/>
                  </a:schemeClr>
                </a:solidFill>
              </a:rPr>
              <a:t>Geometric View for Making a Profit Of $442</a:t>
            </a:r>
          </a:p>
        </p:txBody>
      </p:sp>
      <p:pic>
        <p:nvPicPr>
          <p:cNvPr id="121241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10954" y="857250"/>
            <a:ext cx="5322094" cy="3829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Picture 5" descr="bd05091_">
            <a:extLst>
              <a:ext uri="{FF2B5EF4-FFF2-40B4-BE49-F238E27FC236}">
                <a16:creationId xmlns:a16="http://schemas.microsoft.com/office/drawing/2014/main" id="{17F4996B-C62E-C349-F5C1-FDC8032A952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095081" y="105951"/>
            <a:ext cx="941014" cy="857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791676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4466" name="Rectangle 2"/>
          <p:cNvSpPr>
            <a:spLocks noGrp="1" noChangeArrowheads="1"/>
          </p:cNvSpPr>
          <p:nvPr>
            <p:ph type="title"/>
          </p:nvPr>
        </p:nvSpPr>
        <p:spPr/>
        <p:txBody>
          <a:bodyPr>
            <a:normAutofit/>
          </a:bodyPr>
          <a:lstStyle/>
          <a:p>
            <a:r>
              <a:rPr lang="en-US" sz="3200" dirty="0">
                <a:solidFill>
                  <a:schemeClr val="bg1">
                    <a:lumMod val="50000"/>
                  </a:schemeClr>
                </a:solidFill>
              </a:rPr>
              <a:t>More Profit Curves</a:t>
            </a:r>
          </a:p>
        </p:txBody>
      </p:sp>
      <p:pic>
        <p:nvPicPr>
          <p:cNvPr id="121446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10954" y="857250"/>
            <a:ext cx="5322094" cy="3829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14468" name="Line 4"/>
          <p:cNvSpPr>
            <a:spLocks noChangeShapeType="1"/>
          </p:cNvSpPr>
          <p:nvPr/>
        </p:nvSpPr>
        <p:spPr bwMode="auto">
          <a:xfrm>
            <a:off x="2686050" y="2114550"/>
            <a:ext cx="1028700" cy="228600"/>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sz="1350"/>
          </a:p>
        </p:txBody>
      </p:sp>
      <p:sp>
        <p:nvSpPr>
          <p:cNvPr id="1214469" name="Line 5"/>
          <p:cNvSpPr>
            <a:spLocks noChangeShapeType="1"/>
          </p:cNvSpPr>
          <p:nvPr/>
        </p:nvSpPr>
        <p:spPr bwMode="auto">
          <a:xfrm>
            <a:off x="3714750" y="2343150"/>
            <a:ext cx="1143000" cy="742950"/>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sz="1350"/>
          </a:p>
        </p:txBody>
      </p:sp>
      <p:sp>
        <p:nvSpPr>
          <p:cNvPr id="1214470" name="Line 6"/>
          <p:cNvSpPr>
            <a:spLocks noChangeShapeType="1"/>
          </p:cNvSpPr>
          <p:nvPr/>
        </p:nvSpPr>
        <p:spPr bwMode="auto">
          <a:xfrm>
            <a:off x="4857750" y="3086100"/>
            <a:ext cx="685800" cy="742950"/>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sz="1350"/>
          </a:p>
        </p:txBody>
      </p:sp>
      <p:pic>
        <p:nvPicPr>
          <p:cNvPr id="3" name="Picture 5" descr="bd05091_">
            <a:extLst>
              <a:ext uri="{FF2B5EF4-FFF2-40B4-BE49-F238E27FC236}">
                <a16:creationId xmlns:a16="http://schemas.microsoft.com/office/drawing/2014/main" id="{62764D34-EE74-98D1-4462-C8E2620A662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095081" y="105951"/>
            <a:ext cx="941014" cy="857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305626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6514" name="Rectangle 2"/>
          <p:cNvSpPr>
            <a:spLocks noGrp="1" noChangeArrowheads="1"/>
          </p:cNvSpPr>
          <p:nvPr>
            <p:ph type="title"/>
          </p:nvPr>
        </p:nvSpPr>
        <p:spPr/>
        <p:txBody>
          <a:bodyPr>
            <a:noAutofit/>
          </a:bodyPr>
          <a:lstStyle/>
          <a:p>
            <a:r>
              <a:rPr lang="en-US" sz="3200" dirty="0">
                <a:solidFill>
                  <a:schemeClr val="bg1">
                    <a:lumMod val="50000"/>
                  </a:schemeClr>
                </a:solidFill>
              </a:rPr>
              <a:t>Formal Mathematical Model </a:t>
            </a:r>
            <a:br>
              <a:rPr lang="en-US" sz="3200" dirty="0">
                <a:solidFill>
                  <a:schemeClr val="bg1">
                    <a:lumMod val="50000"/>
                  </a:schemeClr>
                </a:solidFill>
              </a:rPr>
            </a:br>
            <a:r>
              <a:rPr lang="en-US" sz="3200" dirty="0">
                <a:solidFill>
                  <a:schemeClr val="bg1">
                    <a:lumMod val="50000"/>
                  </a:schemeClr>
                </a:solidFill>
              </a:rPr>
              <a:t>of the Brewery Problem</a:t>
            </a:r>
          </a:p>
        </p:txBody>
      </p:sp>
      <p:pic>
        <p:nvPicPr>
          <p:cNvPr id="121651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43550" y="1018610"/>
            <a:ext cx="2141935" cy="3829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16516" name="Text Box 4"/>
          <p:cNvSpPr txBox="1">
            <a:spLocks noChangeArrowheads="1"/>
          </p:cNvSpPr>
          <p:nvPr/>
        </p:nvSpPr>
        <p:spPr bwMode="auto">
          <a:xfrm>
            <a:off x="1371600" y="1885950"/>
            <a:ext cx="4000500"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dirty="0"/>
              <a:t>Maximize:  	13A + 23B</a:t>
            </a:r>
          </a:p>
          <a:p>
            <a:endParaRPr lang="en-US" dirty="0"/>
          </a:p>
          <a:p>
            <a:r>
              <a:rPr lang="en-US" dirty="0"/>
              <a:t>Subject To: 	 5A  + 15B &lt;= 480</a:t>
            </a:r>
          </a:p>
          <a:p>
            <a:r>
              <a:rPr lang="en-US" dirty="0"/>
              <a:t>		 4A  +   4B &lt;= 160</a:t>
            </a:r>
          </a:p>
          <a:p>
            <a:r>
              <a:rPr lang="en-US" dirty="0"/>
              <a:t>		35A + 20B &lt;= 1190</a:t>
            </a:r>
          </a:p>
          <a:p>
            <a:r>
              <a:rPr lang="en-US" dirty="0"/>
              <a:t>		    A  ,      B &gt;= 0</a:t>
            </a:r>
          </a:p>
        </p:txBody>
      </p:sp>
      <p:sp>
        <p:nvSpPr>
          <p:cNvPr id="1216517" name="Text Box 5"/>
          <p:cNvSpPr txBox="1">
            <a:spLocks noChangeArrowheads="1"/>
          </p:cNvSpPr>
          <p:nvPr/>
        </p:nvSpPr>
        <p:spPr bwMode="auto">
          <a:xfrm>
            <a:off x="3600451" y="4846530"/>
            <a:ext cx="275748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600" i="1" dirty="0"/>
              <a:t>Sources:  Robert Sedgewick and Kevin Wayne, Intro slides from </a:t>
            </a:r>
            <a:r>
              <a:rPr lang="en-US" sz="600" i="1" dirty="0" err="1"/>
              <a:t>Vladlen</a:t>
            </a:r>
            <a:r>
              <a:rPr lang="en-US" sz="600" i="1" dirty="0"/>
              <a:t> </a:t>
            </a:r>
            <a:r>
              <a:rPr lang="en-US" sz="600" i="1" dirty="0" err="1"/>
              <a:t>Koltun</a:t>
            </a:r>
            <a:r>
              <a:rPr lang="en-US" sz="600" i="1" dirty="0"/>
              <a:t>.</a:t>
            </a:r>
          </a:p>
          <a:p>
            <a:r>
              <a:rPr lang="en-US" sz="600" i="1" dirty="0"/>
              <a:t>The Allocation of Resources by Linear Programming.  Scientific American,  R. Bland</a:t>
            </a:r>
          </a:p>
        </p:txBody>
      </p:sp>
    </p:spTree>
    <p:extLst>
      <p:ext uri="{BB962C8B-B14F-4D97-AF65-F5344CB8AC3E}">
        <p14:creationId xmlns:p14="http://schemas.microsoft.com/office/powerpoint/2010/main" val="106250042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62" name="Rectangle 2"/>
          <p:cNvSpPr>
            <a:spLocks noGrp="1" noChangeArrowheads="1"/>
          </p:cNvSpPr>
          <p:nvPr>
            <p:ph type="title"/>
          </p:nvPr>
        </p:nvSpPr>
        <p:spPr/>
        <p:txBody>
          <a:bodyPr>
            <a:normAutofit/>
          </a:bodyPr>
          <a:lstStyle/>
          <a:p>
            <a:r>
              <a:rPr lang="en-US" sz="3600" dirty="0">
                <a:solidFill>
                  <a:schemeClr val="bg1">
                    <a:lumMod val="50000"/>
                  </a:schemeClr>
                </a:solidFill>
              </a:rPr>
              <a:t>Linear Programming Terms</a:t>
            </a:r>
          </a:p>
        </p:txBody>
      </p:sp>
      <p:sp>
        <p:nvSpPr>
          <p:cNvPr id="1218564" name="Text Box 4"/>
          <p:cNvSpPr txBox="1">
            <a:spLocks noChangeArrowheads="1"/>
          </p:cNvSpPr>
          <p:nvPr/>
        </p:nvSpPr>
        <p:spPr bwMode="auto">
          <a:xfrm>
            <a:off x="1371600" y="1885950"/>
            <a:ext cx="4000500"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dirty="0"/>
              <a:t>Maximize:  	13A + 23B</a:t>
            </a:r>
          </a:p>
          <a:p>
            <a:endParaRPr lang="en-US" dirty="0"/>
          </a:p>
          <a:p>
            <a:r>
              <a:rPr lang="en-US" dirty="0"/>
              <a:t>Subject To: 	 5A  + 15B &lt;= 480</a:t>
            </a:r>
          </a:p>
          <a:p>
            <a:r>
              <a:rPr lang="en-US" dirty="0"/>
              <a:t>		 4A  +   4B &lt;= 160</a:t>
            </a:r>
          </a:p>
          <a:p>
            <a:r>
              <a:rPr lang="en-US" dirty="0"/>
              <a:t>		35A + 20B &lt;= 1190</a:t>
            </a:r>
          </a:p>
          <a:p>
            <a:r>
              <a:rPr lang="en-US" dirty="0"/>
              <a:t>		    A  ,      B &gt;= 0</a:t>
            </a:r>
          </a:p>
        </p:txBody>
      </p:sp>
      <p:sp>
        <p:nvSpPr>
          <p:cNvPr id="1218565" name="Oval 5"/>
          <p:cNvSpPr>
            <a:spLocks noChangeArrowheads="1"/>
          </p:cNvSpPr>
          <p:nvPr/>
        </p:nvSpPr>
        <p:spPr bwMode="auto">
          <a:xfrm>
            <a:off x="2686050" y="1846415"/>
            <a:ext cx="1466850" cy="421972"/>
          </a:xfrm>
          <a:prstGeom prst="ellipse">
            <a:avLst/>
          </a:prstGeom>
          <a:noFill/>
          <a:ln w="25400" algn="ctr">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endParaRPr lang="en-US" sz="1350"/>
          </a:p>
        </p:txBody>
      </p:sp>
      <p:sp>
        <p:nvSpPr>
          <p:cNvPr id="1218566" name="Line 6"/>
          <p:cNvSpPr>
            <a:spLocks noChangeShapeType="1"/>
          </p:cNvSpPr>
          <p:nvPr/>
        </p:nvSpPr>
        <p:spPr bwMode="auto">
          <a:xfrm flipV="1">
            <a:off x="3657600" y="1428750"/>
            <a:ext cx="171450" cy="400050"/>
          </a:xfrm>
          <a:prstGeom prst="line">
            <a:avLst/>
          </a:prstGeom>
          <a:noFill/>
          <a:ln w="254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sz="1350"/>
          </a:p>
        </p:txBody>
      </p:sp>
      <p:sp>
        <p:nvSpPr>
          <p:cNvPr id="1218567" name="Text Box 7"/>
          <p:cNvSpPr txBox="1">
            <a:spLocks noChangeArrowheads="1"/>
          </p:cNvSpPr>
          <p:nvPr/>
        </p:nvSpPr>
        <p:spPr bwMode="auto">
          <a:xfrm>
            <a:off x="2118911" y="1170385"/>
            <a:ext cx="3034292" cy="300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350" b="1" dirty="0">
                <a:solidFill>
                  <a:srgbClr val="FF0000"/>
                </a:solidFill>
              </a:rPr>
              <a:t>Objective Function (Objective or Target)</a:t>
            </a:r>
          </a:p>
        </p:txBody>
      </p:sp>
      <p:sp>
        <p:nvSpPr>
          <p:cNvPr id="1218568" name="Oval 8"/>
          <p:cNvSpPr>
            <a:spLocks noChangeArrowheads="1"/>
          </p:cNvSpPr>
          <p:nvPr/>
        </p:nvSpPr>
        <p:spPr bwMode="auto">
          <a:xfrm>
            <a:off x="2286000" y="2446354"/>
            <a:ext cx="2286000" cy="857539"/>
          </a:xfrm>
          <a:prstGeom prst="ellipse">
            <a:avLst/>
          </a:prstGeom>
          <a:noFill/>
          <a:ln w="25400" algn="ctr">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oAutofit/>
          </a:bodyPr>
          <a:lstStyle/>
          <a:p>
            <a:endParaRPr lang="en-US" sz="1350"/>
          </a:p>
        </p:txBody>
      </p:sp>
      <p:sp>
        <p:nvSpPr>
          <p:cNvPr id="1218569" name="Line 9"/>
          <p:cNvSpPr>
            <a:spLocks noChangeShapeType="1"/>
          </p:cNvSpPr>
          <p:nvPr/>
        </p:nvSpPr>
        <p:spPr bwMode="auto">
          <a:xfrm flipV="1">
            <a:off x="2353866" y="2939654"/>
            <a:ext cx="342900" cy="457200"/>
          </a:xfrm>
          <a:prstGeom prst="line">
            <a:avLst/>
          </a:prstGeom>
          <a:noFill/>
          <a:ln w="254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sz="1350"/>
          </a:p>
        </p:txBody>
      </p:sp>
      <p:sp>
        <p:nvSpPr>
          <p:cNvPr id="1218570" name="Text Box 10"/>
          <p:cNvSpPr txBox="1">
            <a:spLocks noChangeArrowheads="1"/>
          </p:cNvSpPr>
          <p:nvPr/>
        </p:nvSpPr>
        <p:spPr bwMode="auto">
          <a:xfrm>
            <a:off x="1600200" y="3371851"/>
            <a:ext cx="993285" cy="5078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350" b="1" dirty="0">
                <a:solidFill>
                  <a:srgbClr val="FF0000"/>
                </a:solidFill>
              </a:rPr>
              <a:t>Constraints</a:t>
            </a:r>
          </a:p>
          <a:p>
            <a:r>
              <a:rPr lang="en-US" sz="1350" b="1" dirty="0">
                <a:solidFill>
                  <a:srgbClr val="FF0000"/>
                </a:solidFill>
              </a:rPr>
              <a:t>(Limits)</a:t>
            </a:r>
          </a:p>
        </p:txBody>
      </p:sp>
      <p:sp>
        <p:nvSpPr>
          <p:cNvPr id="1218571" name="Text Box 11"/>
          <p:cNvSpPr txBox="1">
            <a:spLocks noChangeArrowheads="1"/>
          </p:cNvSpPr>
          <p:nvPr/>
        </p:nvSpPr>
        <p:spPr bwMode="auto">
          <a:xfrm>
            <a:off x="3600450" y="3771901"/>
            <a:ext cx="1422249" cy="5078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350" b="1">
                <a:solidFill>
                  <a:srgbClr val="FF0000"/>
                </a:solidFill>
              </a:rPr>
              <a:t>Decision Variable</a:t>
            </a:r>
          </a:p>
          <a:p>
            <a:r>
              <a:rPr lang="en-US" sz="1350" b="1">
                <a:solidFill>
                  <a:srgbClr val="FF0000"/>
                </a:solidFill>
              </a:rPr>
              <a:t>(Choices)</a:t>
            </a:r>
          </a:p>
        </p:txBody>
      </p:sp>
      <p:sp>
        <p:nvSpPr>
          <p:cNvPr id="1218572" name="Oval 12"/>
          <p:cNvSpPr>
            <a:spLocks noChangeArrowheads="1"/>
          </p:cNvSpPr>
          <p:nvPr/>
        </p:nvSpPr>
        <p:spPr bwMode="auto">
          <a:xfrm>
            <a:off x="2571750" y="3218015"/>
            <a:ext cx="1385888" cy="421972"/>
          </a:xfrm>
          <a:prstGeom prst="ellipse">
            <a:avLst/>
          </a:prstGeom>
          <a:noFill/>
          <a:ln w="25400" algn="ctr">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endParaRPr lang="en-US" sz="1350"/>
          </a:p>
        </p:txBody>
      </p:sp>
      <p:sp>
        <p:nvSpPr>
          <p:cNvPr id="1218573" name="Line 13"/>
          <p:cNvSpPr>
            <a:spLocks noChangeShapeType="1"/>
          </p:cNvSpPr>
          <p:nvPr/>
        </p:nvSpPr>
        <p:spPr bwMode="auto">
          <a:xfrm flipH="1" flipV="1">
            <a:off x="3886200" y="3543300"/>
            <a:ext cx="171450" cy="228600"/>
          </a:xfrm>
          <a:prstGeom prst="line">
            <a:avLst/>
          </a:prstGeom>
          <a:noFill/>
          <a:ln w="254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sz="1350"/>
          </a:p>
        </p:txBody>
      </p:sp>
      <p:sp>
        <p:nvSpPr>
          <p:cNvPr id="1218574" name="Text Box 14"/>
          <p:cNvSpPr txBox="1">
            <a:spLocks noChangeArrowheads="1"/>
          </p:cNvSpPr>
          <p:nvPr/>
        </p:nvSpPr>
        <p:spPr bwMode="auto">
          <a:xfrm>
            <a:off x="5014912" y="4743451"/>
            <a:ext cx="275748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600" i="1"/>
              <a:t>Sources:  Robert Sedgewick and Kevin Wayne, Intro slides from Vladlen Koltun.</a:t>
            </a:r>
          </a:p>
          <a:p>
            <a:r>
              <a:rPr lang="en-US" sz="600" i="1"/>
              <a:t>The Allocation of Resources by Linear Programming.  Scientific American,  R. Bland</a:t>
            </a:r>
          </a:p>
        </p:txBody>
      </p:sp>
      <p:sp>
        <p:nvSpPr>
          <p:cNvPr id="2" name="TextBox 1"/>
          <p:cNvSpPr txBox="1"/>
          <p:nvPr/>
        </p:nvSpPr>
        <p:spPr>
          <a:xfrm>
            <a:off x="1771650" y="4457700"/>
            <a:ext cx="1951688" cy="300082"/>
          </a:xfrm>
          <a:prstGeom prst="rect">
            <a:avLst/>
          </a:prstGeom>
          <a:noFill/>
        </p:spPr>
        <p:txBody>
          <a:bodyPr wrap="none" rtlCol="0">
            <a:spAutoFit/>
          </a:bodyPr>
          <a:lstStyle/>
          <a:p>
            <a:r>
              <a:rPr lang="en-US" sz="1350" dirty="0"/>
              <a:t>Note, everything is linear</a:t>
            </a:r>
          </a:p>
        </p:txBody>
      </p:sp>
      <p:pic>
        <p:nvPicPr>
          <p:cNvPr id="4" name="Picture 3">
            <a:extLst>
              <a:ext uri="{FF2B5EF4-FFF2-40B4-BE49-F238E27FC236}">
                <a16:creationId xmlns:a16="http://schemas.microsoft.com/office/drawing/2014/main" id="{458ED229-64A3-1D7E-DC17-02570DBFE9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43550" y="1018610"/>
            <a:ext cx="2141935" cy="3829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641564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0610" name="Rectangle 2"/>
          <p:cNvSpPr>
            <a:spLocks noGrp="1" noChangeArrowheads="1"/>
          </p:cNvSpPr>
          <p:nvPr>
            <p:ph type="title"/>
          </p:nvPr>
        </p:nvSpPr>
        <p:spPr/>
        <p:txBody>
          <a:bodyPr>
            <a:noAutofit/>
          </a:bodyPr>
          <a:lstStyle/>
          <a:p>
            <a:r>
              <a:rPr lang="en-US" sz="3200" dirty="0">
                <a:solidFill>
                  <a:schemeClr val="bg1">
                    <a:lumMod val="50000"/>
                  </a:schemeClr>
                </a:solidFill>
              </a:rPr>
              <a:t>Feasible Region of Brewery Problem</a:t>
            </a:r>
          </a:p>
        </p:txBody>
      </p:sp>
      <p:pic>
        <p:nvPicPr>
          <p:cNvPr id="122061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0" y="1428750"/>
            <a:ext cx="4457700" cy="2857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20612" name="Text Box 4"/>
          <p:cNvSpPr txBox="1">
            <a:spLocks noChangeArrowheads="1"/>
          </p:cNvSpPr>
          <p:nvPr/>
        </p:nvSpPr>
        <p:spPr bwMode="auto">
          <a:xfrm>
            <a:off x="5014912" y="4743451"/>
            <a:ext cx="275748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600" i="1"/>
              <a:t>Sources:  Robert Sedgewick and Kevin Wayne, Intro slides from Vladlen Koltun.</a:t>
            </a:r>
          </a:p>
          <a:p>
            <a:r>
              <a:rPr lang="en-US" sz="600" i="1"/>
              <a:t>The Allocation of Resources by Linear Programming.  Scientific American,  R. Bland</a:t>
            </a:r>
          </a:p>
        </p:txBody>
      </p:sp>
      <p:pic>
        <p:nvPicPr>
          <p:cNvPr id="3" name="Picture 5" descr="bd05091_">
            <a:extLst>
              <a:ext uri="{FF2B5EF4-FFF2-40B4-BE49-F238E27FC236}">
                <a16:creationId xmlns:a16="http://schemas.microsoft.com/office/drawing/2014/main" id="{3A773A4F-A97F-EF7F-0D72-554C57A20D8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095081" y="105951"/>
            <a:ext cx="941014" cy="857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580657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2658" name="Rectangle 2"/>
          <p:cNvSpPr>
            <a:spLocks noGrp="1" noChangeArrowheads="1"/>
          </p:cNvSpPr>
          <p:nvPr>
            <p:ph type="title"/>
          </p:nvPr>
        </p:nvSpPr>
        <p:spPr/>
        <p:txBody>
          <a:bodyPr>
            <a:noAutofit/>
          </a:bodyPr>
          <a:lstStyle/>
          <a:p>
            <a:r>
              <a:rPr lang="en-US" sz="2800" dirty="0">
                <a:solidFill>
                  <a:schemeClr val="bg1">
                    <a:lumMod val="50000"/>
                  </a:schemeClr>
                </a:solidFill>
              </a:rPr>
              <a:t>Note that the Maximum Profit Occurs at an “Extreme Point”  (a Corner)</a:t>
            </a:r>
          </a:p>
        </p:txBody>
      </p:sp>
      <p:pic>
        <p:nvPicPr>
          <p:cNvPr id="122265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8900" y="1257300"/>
            <a:ext cx="3943350" cy="3314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22660" name="Text Box 4"/>
          <p:cNvSpPr txBox="1">
            <a:spLocks noChangeArrowheads="1"/>
          </p:cNvSpPr>
          <p:nvPr/>
        </p:nvSpPr>
        <p:spPr bwMode="auto">
          <a:xfrm>
            <a:off x="5014912" y="4743451"/>
            <a:ext cx="275748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600" i="1"/>
              <a:t>Sources:  Robert Sedgewick and Kevin Wayne, Intro slides from Vladlen Koltun.</a:t>
            </a:r>
          </a:p>
          <a:p>
            <a:r>
              <a:rPr lang="en-US" sz="600" i="1"/>
              <a:t>The Allocation of Resources by Linear Programming.  Scientific American,  R. Bland</a:t>
            </a:r>
          </a:p>
        </p:txBody>
      </p:sp>
      <p:pic>
        <p:nvPicPr>
          <p:cNvPr id="3" name="Picture 5" descr="bd05091_">
            <a:extLst>
              <a:ext uri="{FF2B5EF4-FFF2-40B4-BE49-F238E27FC236}">
                <a16:creationId xmlns:a16="http://schemas.microsoft.com/office/drawing/2014/main" id="{11FC50AF-8ABC-B0B1-6EC4-01F6E59935A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095081" y="105951"/>
            <a:ext cx="941014" cy="857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630987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4706" name="Rectangle 2"/>
          <p:cNvSpPr>
            <a:spLocks noGrp="1" noChangeArrowheads="1"/>
          </p:cNvSpPr>
          <p:nvPr>
            <p:ph type="title"/>
          </p:nvPr>
        </p:nvSpPr>
        <p:spPr/>
        <p:txBody>
          <a:bodyPr>
            <a:normAutofit/>
          </a:bodyPr>
          <a:lstStyle/>
          <a:p>
            <a:r>
              <a:rPr lang="en-US" sz="4000" dirty="0">
                <a:solidFill>
                  <a:schemeClr val="bg1">
                    <a:lumMod val="50000"/>
                  </a:schemeClr>
                </a:solidFill>
              </a:rPr>
              <a:t>Extreme Points</a:t>
            </a:r>
          </a:p>
        </p:txBody>
      </p:sp>
      <p:pic>
        <p:nvPicPr>
          <p:cNvPr id="122470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3200" y="1543050"/>
            <a:ext cx="3714750" cy="2343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24708" name="Text Box 4"/>
          <p:cNvSpPr txBox="1">
            <a:spLocks noChangeArrowheads="1"/>
          </p:cNvSpPr>
          <p:nvPr/>
        </p:nvSpPr>
        <p:spPr bwMode="auto">
          <a:xfrm>
            <a:off x="2228850" y="895351"/>
            <a:ext cx="474345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sz="1600" dirty="0">
                <a:solidFill>
                  <a:schemeClr val="bg1">
                    <a:lumMod val="50000"/>
                  </a:schemeClr>
                </a:solidFill>
                <a:latin typeface="Comic Sans MS" pitchFamily="66" charset="0"/>
              </a:rPr>
              <a:t>Note:  No matter what the objective function, an optimal solution occurs at an </a:t>
            </a:r>
            <a:r>
              <a:rPr lang="en-US" sz="1600" b="1" dirty="0">
                <a:solidFill>
                  <a:schemeClr val="accent6"/>
                </a:solidFill>
                <a:latin typeface="Comic Sans MS" pitchFamily="66" charset="0"/>
              </a:rPr>
              <a:t>extreme point</a:t>
            </a:r>
            <a:r>
              <a:rPr lang="en-US" sz="1600" dirty="0">
                <a:solidFill>
                  <a:schemeClr val="accent6"/>
                </a:solidFill>
                <a:latin typeface="Comic Sans MS" pitchFamily="66" charset="0"/>
              </a:rPr>
              <a:t> </a:t>
            </a:r>
            <a:r>
              <a:rPr lang="en-US" sz="1600" dirty="0">
                <a:solidFill>
                  <a:schemeClr val="bg1">
                    <a:lumMod val="50000"/>
                  </a:schemeClr>
                </a:solidFill>
                <a:latin typeface="Comic Sans MS" pitchFamily="66" charset="0"/>
              </a:rPr>
              <a:t>(can it occur at multiple extreme points?)</a:t>
            </a:r>
          </a:p>
        </p:txBody>
      </p:sp>
      <p:sp>
        <p:nvSpPr>
          <p:cNvPr id="1224709" name="Text Box 5"/>
          <p:cNvSpPr txBox="1">
            <a:spLocks noChangeArrowheads="1"/>
          </p:cNvSpPr>
          <p:nvPr/>
        </p:nvSpPr>
        <p:spPr bwMode="auto">
          <a:xfrm>
            <a:off x="5014912" y="4743451"/>
            <a:ext cx="275748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600" i="1"/>
              <a:t>Sources:  Robert Sedgewick and Kevin Wayne, Intro slides from Vladlen Koltun.</a:t>
            </a:r>
          </a:p>
          <a:p>
            <a:r>
              <a:rPr lang="en-US" sz="600" i="1"/>
              <a:t>The Allocation of Resources by Linear Programming.  Scientific American,  R. Bland</a:t>
            </a:r>
          </a:p>
        </p:txBody>
      </p:sp>
      <p:pic>
        <p:nvPicPr>
          <p:cNvPr id="3" name="Picture 5" descr="bd05091_">
            <a:extLst>
              <a:ext uri="{FF2B5EF4-FFF2-40B4-BE49-F238E27FC236}">
                <a16:creationId xmlns:a16="http://schemas.microsoft.com/office/drawing/2014/main" id="{51B56AB5-4083-BD1A-633A-185F2ADE452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095081" y="105951"/>
            <a:ext cx="941014" cy="857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28194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6754" name="Rectangle 2"/>
          <p:cNvSpPr>
            <a:spLocks noGrp="1" noChangeArrowheads="1"/>
          </p:cNvSpPr>
          <p:nvPr>
            <p:ph type="title"/>
          </p:nvPr>
        </p:nvSpPr>
        <p:spPr/>
        <p:txBody>
          <a:bodyPr>
            <a:normAutofit/>
          </a:bodyPr>
          <a:lstStyle/>
          <a:p>
            <a:r>
              <a:rPr lang="en-US" sz="3600" dirty="0">
                <a:solidFill>
                  <a:schemeClr val="bg1">
                    <a:lumMod val="50000"/>
                  </a:schemeClr>
                </a:solidFill>
              </a:rPr>
              <a:t>Structure of Linear Programs</a:t>
            </a:r>
          </a:p>
        </p:txBody>
      </p:sp>
      <p:pic>
        <p:nvPicPr>
          <p:cNvPr id="122675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7400" y="2971800"/>
            <a:ext cx="4572000" cy="1428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26756" name="Text Box 4"/>
          <p:cNvSpPr txBox="1">
            <a:spLocks noChangeArrowheads="1"/>
          </p:cNvSpPr>
          <p:nvPr/>
        </p:nvSpPr>
        <p:spPr bwMode="auto">
          <a:xfrm>
            <a:off x="1257300" y="971550"/>
            <a:ext cx="6572250" cy="19620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1350" dirty="0">
                <a:solidFill>
                  <a:schemeClr val="bg1">
                    <a:lumMod val="50000"/>
                  </a:schemeClr>
                </a:solidFill>
                <a:latin typeface="Comic Sans MS" pitchFamily="66" charset="0"/>
              </a:rPr>
              <a:t>Each constraint (an inequality) creates a halfplane (2D) or a hyperplane (</a:t>
            </a:r>
            <a:r>
              <a:rPr lang="en-US" sz="1350" dirty="0" err="1">
                <a:solidFill>
                  <a:schemeClr val="bg1">
                    <a:lumMod val="50000"/>
                  </a:schemeClr>
                </a:solidFill>
                <a:latin typeface="Comic Sans MS" pitchFamily="66" charset="0"/>
              </a:rPr>
              <a:t>kD</a:t>
            </a:r>
            <a:r>
              <a:rPr lang="en-US" sz="1350" dirty="0">
                <a:solidFill>
                  <a:schemeClr val="bg1">
                    <a:lumMod val="50000"/>
                  </a:schemeClr>
                </a:solidFill>
                <a:latin typeface="Comic Sans MS" pitchFamily="66" charset="0"/>
              </a:rPr>
              <a:t>)</a:t>
            </a:r>
          </a:p>
          <a:p>
            <a:r>
              <a:rPr lang="en-US" sz="1350" dirty="0">
                <a:solidFill>
                  <a:schemeClr val="bg1">
                    <a:lumMod val="50000"/>
                  </a:schemeClr>
                </a:solidFill>
                <a:latin typeface="Comic Sans MS" pitchFamily="66" charset="0"/>
              </a:rPr>
              <a:t>Set of constraints creates a convex polygon (2D) or convex polytope (</a:t>
            </a:r>
            <a:r>
              <a:rPr lang="en-US" sz="1350" dirty="0" err="1">
                <a:solidFill>
                  <a:schemeClr val="bg1">
                    <a:lumMod val="50000"/>
                  </a:schemeClr>
                </a:solidFill>
                <a:latin typeface="Comic Sans MS" pitchFamily="66" charset="0"/>
              </a:rPr>
              <a:t>kD</a:t>
            </a:r>
            <a:r>
              <a:rPr lang="en-US" sz="1350" dirty="0">
                <a:solidFill>
                  <a:schemeClr val="bg1">
                    <a:lumMod val="50000"/>
                  </a:schemeClr>
                </a:solidFill>
                <a:latin typeface="Comic Sans MS" pitchFamily="66" charset="0"/>
              </a:rPr>
              <a:t>)</a:t>
            </a:r>
          </a:p>
          <a:p>
            <a:endParaRPr lang="en-US" sz="1350" dirty="0">
              <a:solidFill>
                <a:schemeClr val="bg1">
                  <a:lumMod val="50000"/>
                </a:schemeClr>
              </a:solidFill>
              <a:latin typeface="Comic Sans MS" pitchFamily="66" charset="0"/>
            </a:endParaRPr>
          </a:p>
          <a:p>
            <a:endParaRPr lang="en-US" sz="1350" dirty="0">
              <a:solidFill>
                <a:schemeClr val="bg1">
                  <a:lumMod val="50000"/>
                </a:schemeClr>
              </a:solidFill>
              <a:latin typeface="Comic Sans MS" pitchFamily="66" charset="0"/>
            </a:endParaRPr>
          </a:p>
          <a:p>
            <a:r>
              <a:rPr lang="en-US" sz="1350" b="1" dirty="0">
                <a:solidFill>
                  <a:schemeClr val="bg1">
                    <a:lumMod val="50000"/>
                  </a:schemeClr>
                </a:solidFill>
                <a:latin typeface="Comic Sans MS" pitchFamily="66" charset="0"/>
              </a:rPr>
              <a:t>Convex Set</a:t>
            </a:r>
            <a:r>
              <a:rPr lang="en-US" sz="1350" dirty="0">
                <a:solidFill>
                  <a:schemeClr val="bg1">
                    <a:lumMod val="50000"/>
                  </a:schemeClr>
                </a:solidFill>
                <a:latin typeface="Comic Sans MS" pitchFamily="66" charset="0"/>
              </a:rPr>
              <a:t>: if points a and b are in the convex region, so is ½ (a + b)</a:t>
            </a:r>
          </a:p>
          <a:p>
            <a:endParaRPr lang="en-US" sz="1350" dirty="0">
              <a:solidFill>
                <a:schemeClr val="bg1">
                  <a:lumMod val="50000"/>
                </a:schemeClr>
              </a:solidFill>
              <a:latin typeface="Comic Sans MS" pitchFamily="66" charset="0"/>
            </a:endParaRPr>
          </a:p>
          <a:p>
            <a:endParaRPr lang="en-US" sz="1350" dirty="0">
              <a:solidFill>
                <a:schemeClr val="bg1">
                  <a:lumMod val="50000"/>
                </a:schemeClr>
              </a:solidFill>
              <a:latin typeface="Comic Sans MS" pitchFamily="66" charset="0"/>
            </a:endParaRPr>
          </a:p>
          <a:p>
            <a:r>
              <a:rPr lang="en-US" sz="1350" b="1" dirty="0">
                <a:solidFill>
                  <a:schemeClr val="bg1">
                    <a:lumMod val="50000"/>
                  </a:schemeClr>
                </a:solidFill>
                <a:latin typeface="Comic Sans MS" pitchFamily="66" charset="0"/>
              </a:rPr>
              <a:t>Extreme Point</a:t>
            </a:r>
            <a:r>
              <a:rPr lang="en-US" sz="1350" dirty="0">
                <a:solidFill>
                  <a:schemeClr val="bg1">
                    <a:lumMod val="50000"/>
                  </a:schemeClr>
                </a:solidFill>
                <a:latin typeface="Comic Sans MS" pitchFamily="66" charset="0"/>
              </a:rPr>
              <a:t>:  a point that can’t be written as ½ (a + b), where a and b are two distinct points in the set</a:t>
            </a:r>
          </a:p>
        </p:txBody>
      </p:sp>
      <p:sp>
        <p:nvSpPr>
          <p:cNvPr id="1226757" name="Text Box 5"/>
          <p:cNvSpPr txBox="1">
            <a:spLocks noChangeArrowheads="1"/>
          </p:cNvSpPr>
          <p:nvPr/>
        </p:nvSpPr>
        <p:spPr bwMode="auto">
          <a:xfrm>
            <a:off x="5014912" y="4743451"/>
            <a:ext cx="275748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600" i="1"/>
              <a:t>Sources:  Robert Sedgewick and Kevin Wayne, Intro slides from Vladlen Koltun.</a:t>
            </a:r>
          </a:p>
          <a:p>
            <a:r>
              <a:rPr lang="en-US" sz="600" i="1"/>
              <a:t>The Allocation of Resources by Linear Programming.  Scientific American,  R. Bland</a:t>
            </a:r>
          </a:p>
        </p:txBody>
      </p:sp>
      <p:pic>
        <p:nvPicPr>
          <p:cNvPr id="3" name="Picture 5" descr="bd05091_">
            <a:extLst>
              <a:ext uri="{FF2B5EF4-FFF2-40B4-BE49-F238E27FC236}">
                <a16:creationId xmlns:a16="http://schemas.microsoft.com/office/drawing/2014/main" id="{797806BB-1E40-C409-4748-3D44407FDD4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095081" y="105951"/>
            <a:ext cx="941014" cy="857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90596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02" name="Rectangle 2"/>
          <p:cNvSpPr>
            <a:spLocks noGrp="1" noChangeArrowheads="1"/>
          </p:cNvSpPr>
          <p:nvPr>
            <p:ph type="title"/>
          </p:nvPr>
        </p:nvSpPr>
        <p:spPr/>
        <p:txBody>
          <a:bodyPr>
            <a:normAutofit/>
          </a:bodyPr>
          <a:lstStyle/>
          <a:p>
            <a:r>
              <a:rPr lang="en-US" sz="3600" dirty="0">
                <a:solidFill>
                  <a:schemeClr val="bg1">
                    <a:lumMod val="50000"/>
                  </a:schemeClr>
                </a:solidFill>
              </a:rPr>
              <a:t>Solving Linear Programs</a:t>
            </a:r>
          </a:p>
        </p:txBody>
      </p:sp>
      <p:pic>
        <p:nvPicPr>
          <p:cNvPr id="122880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14950" y="2686050"/>
            <a:ext cx="1714500" cy="1771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28804" name="Text Box 4"/>
          <p:cNvSpPr txBox="1">
            <a:spLocks noChangeArrowheads="1"/>
          </p:cNvSpPr>
          <p:nvPr/>
        </p:nvSpPr>
        <p:spPr bwMode="auto">
          <a:xfrm>
            <a:off x="1428750" y="800100"/>
            <a:ext cx="6057900" cy="216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1350" b="1" dirty="0">
                <a:solidFill>
                  <a:schemeClr val="bg1">
                    <a:lumMod val="50000"/>
                  </a:schemeClr>
                </a:solidFill>
                <a:latin typeface="Comic Sans MS" pitchFamily="66" charset="0"/>
              </a:rPr>
              <a:t>Extreme Point Property</a:t>
            </a:r>
            <a:r>
              <a:rPr lang="en-US" sz="1350" dirty="0">
                <a:solidFill>
                  <a:schemeClr val="bg1">
                    <a:lumMod val="50000"/>
                  </a:schemeClr>
                </a:solidFill>
                <a:latin typeface="Comic Sans MS" pitchFamily="66" charset="0"/>
              </a:rPr>
              <a:t>:  If there exists an optimal solution to the linear program, then it exists at an extreme point</a:t>
            </a:r>
          </a:p>
          <a:p>
            <a:endParaRPr lang="en-US" sz="1350" dirty="0">
              <a:solidFill>
                <a:schemeClr val="bg1">
                  <a:lumMod val="50000"/>
                </a:schemeClr>
              </a:solidFill>
              <a:latin typeface="Comic Sans MS" pitchFamily="66" charset="0"/>
            </a:endParaRPr>
          </a:p>
          <a:p>
            <a:r>
              <a:rPr lang="en-US" sz="1350" b="1" dirty="0">
                <a:solidFill>
                  <a:schemeClr val="bg1">
                    <a:lumMod val="50000"/>
                  </a:schemeClr>
                </a:solidFill>
                <a:latin typeface="Comic Sans MS" pitchFamily="66" charset="0"/>
              </a:rPr>
              <a:t>Insight</a:t>
            </a:r>
            <a:r>
              <a:rPr lang="en-US" sz="1350" dirty="0">
                <a:solidFill>
                  <a:schemeClr val="bg1">
                    <a:lumMod val="50000"/>
                  </a:schemeClr>
                </a:solidFill>
                <a:latin typeface="Comic Sans MS" pitchFamily="66" charset="0"/>
              </a:rPr>
              <a:t>:   Only need to consider a finite number of possible solutions</a:t>
            </a:r>
          </a:p>
          <a:p>
            <a:endParaRPr lang="en-US" sz="1350" dirty="0">
              <a:solidFill>
                <a:schemeClr val="bg1">
                  <a:lumMod val="50000"/>
                </a:schemeClr>
              </a:solidFill>
              <a:latin typeface="Comic Sans MS" pitchFamily="66" charset="0"/>
            </a:endParaRPr>
          </a:p>
          <a:p>
            <a:r>
              <a:rPr lang="en-US" sz="1350" b="1" dirty="0">
                <a:solidFill>
                  <a:schemeClr val="bg1">
                    <a:lumMod val="50000"/>
                  </a:schemeClr>
                </a:solidFill>
                <a:latin typeface="Comic Sans MS" pitchFamily="66" charset="0"/>
              </a:rPr>
              <a:t>Problem</a:t>
            </a:r>
            <a:r>
              <a:rPr lang="en-US" sz="1350" dirty="0">
                <a:solidFill>
                  <a:schemeClr val="bg1">
                    <a:lumMod val="50000"/>
                  </a:schemeClr>
                </a:solidFill>
                <a:latin typeface="Comic Sans MS" pitchFamily="66" charset="0"/>
              </a:rPr>
              <a:t>:  The number of extreme points can grow exponentially with the size of the problem.</a:t>
            </a:r>
          </a:p>
          <a:p>
            <a:endParaRPr lang="en-US" sz="1350" dirty="0">
              <a:solidFill>
                <a:schemeClr val="bg1">
                  <a:lumMod val="50000"/>
                </a:schemeClr>
              </a:solidFill>
              <a:latin typeface="Comic Sans MS" pitchFamily="66" charset="0"/>
            </a:endParaRPr>
          </a:p>
          <a:p>
            <a:endParaRPr lang="en-US" sz="1350" dirty="0">
              <a:solidFill>
                <a:schemeClr val="bg1">
                  <a:lumMod val="50000"/>
                </a:schemeClr>
              </a:solidFill>
              <a:latin typeface="Comic Sans MS" pitchFamily="66" charset="0"/>
            </a:endParaRPr>
          </a:p>
          <a:p>
            <a:endParaRPr lang="en-US" sz="1350" dirty="0">
              <a:solidFill>
                <a:schemeClr val="bg1">
                  <a:lumMod val="50000"/>
                </a:schemeClr>
              </a:solidFill>
              <a:latin typeface="Comic Sans MS" pitchFamily="66" charset="0"/>
            </a:endParaRPr>
          </a:p>
        </p:txBody>
      </p:sp>
      <p:sp>
        <p:nvSpPr>
          <p:cNvPr id="1228805" name="Text Box 5"/>
          <p:cNvSpPr txBox="1">
            <a:spLocks noChangeArrowheads="1"/>
          </p:cNvSpPr>
          <p:nvPr/>
        </p:nvSpPr>
        <p:spPr bwMode="auto">
          <a:xfrm>
            <a:off x="1428750" y="2743200"/>
            <a:ext cx="3771900" cy="2585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1350" b="1" dirty="0">
                <a:solidFill>
                  <a:schemeClr val="bg1">
                    <a:lumMod val="50000"/>
                  </a:schemeClr>
                </a:solidFill>
                <a:latin typeface="Comic Sans MS" pitchFamily="66" charset="0"/>
              </a:rPr>
              <a:t>Simplex Method</a:t>
            </a:r>
            <a:r>
              <a:rPr lang="en-US" sz="1350" dirty="0">
                <a:solidFill>
                  <a:schemeClr val="bg1">
                    <a:lumMod val="50000"/>
                  </a:schemeClr>
                </a:solidFill>
                <a:latin typeface="Comic Sans MS" pitchFamily="66" charset="0"/>
              </a:rPr>
              <a:t>:  because of the extreme point property and convexity, the simplex method is an effective procedure for finding a starting point and moving from one extreme point to another until it can prove that is has found the optimal solution.</a:t>
            </a:r>
          </a:p>
          <a:p>
            <a:endParaRPr lang="en-US" sz="1350" dirty="0">
              <a:solidFill>
                <a:schemeClr val="bg1">
                  <a:lumMod val="50000"/>
                </a:schemeClr>
              </a:solidFill>
              <a:latin typeface="Comic Sans MS" pitchFamily="66" charset="0"/>
            </a:endParaRPr>
          </a:p>
          <a:p>
            <a:r>
              <a:rPr lang="en-US" sz="1350" dirty="0">
                <a:solidFill>
                  <a:schemeClr val="bg1">
                    <a:lumMod val="50000"/>
                  </a:schemeClr>
                </a:solidFill>
                <a:latin typeface="Comic Sans MS" pitchFamily="66" charset="0"/>
              </a:rPr>
              <a:t>In practice, the simplex method is very effective.</a:t>
            </a:r>
          </a:p>
          <a:p>
            <a:endParaRPr lang="en-US" sz="1350" dirty="0">
              <a:solidFill>
                <a:schemeClr val="bg1">
                  <a:lumMod val="50000"/>
                </a:schemeClr>
              </a:solidFill>
              <a:latin typeface="Comic Sans MS" pitchFamily="66" charset="0"/>
            </a:endParaRPr>
          </a:p>
          <a:p>
            <a:endParaRPr lang="en-US" sz="1350" dirty="0">
              <a:solidFill>
                <a:schemeClr val="bg1">
                  <a:lumMod val="50000"/>
                </a:schemeClr>
              </a:solidFill>
              <a:latin typeface="Comic Sans MS" pitchFamily="66" charset="0"/>
            </a:endParaRPr>
          </a:p>
          <a:p>
            <a:endParaRPr lang="en-US" sz="1350" dirty="0">
              <a:solidFill>
                <a:schemeClr val="bg1">
                  <a:lumMod val="50000"/>
                </a:schemeClr>
              </a:solidFill>
              <a:latin typeface="Comic Sans MS" pitchFamily="66" charset="0"/>
            </a:endParaRPr>
          </a:p>
        </p:txBody>
      </p:sp>
      <p:sp>
        <p:nvSpPr>
          <p:cNvPr id="1228806" name="Text Box 6"/>
          <p:cNvSpPr txBox="1">
            <a:spLocks noChangeArrowheads="1"/>
          </p:cNvSpPr>
          <p:nvPr/>
        </p:nvSpPr>
        <p:spPr bwMode="auto">
          <a:xfrm>
            <a:off x="5014912" y="4743451"/>
            <a:ext cx="275748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600" i="1"/>
              <a:t>Sources:  Robert Sedgewick and Kevin Wayne, Intro slides from Vladlen Koltun.</a:t>
            </a:r>
          </a:p>
          <a:p>
            <a:r>
              <a:rPr lang="en-US" sz="600" i="1"/>
              <a:t>The Allocation of Resources by Linear Programming.  Scientific American,  R. Bland</a:t>
            </a:r>
          </a:p>
        </p:txBody>
      </p:sp>
      <p:pic>
        <p:nvPicPr>
          <p:cNvPr id="3" name="Picture 5" descr="bd05091_">
            <a:extLst>
              <a:ext uri="{FF2B5EF4-FFF2-40B4-BE49-F238E27FC236}">
                <a16:creationId xmlns:a16="http://schemas.microsoft.com/office/drawing/2014/main" id="{51FB885A-D50E-0D58-36B5-81D08797D85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095081" y="105951"/>
            <a:ext cx="941014" cy="857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637930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0850" name="Rectangle 2"/>
          <p:cNvSpPr>
            <a:spLocks noGrp="1" noChangeArrowheads="1"/>
          </p:cNvSpPr>
          <p:nvPr>
            <p:ph type="title"/>
          </p:nvPr>
        </p:nvSpPr>
        <p:spPr/>
        <p:txBody>
          <a:bodyPr/>
          <a:lstStyle/>
          <a:p>
            <a:r>
              <a:rPr lang="en-US" dirty="0">
                <a:solidFill>
                  <a:schemeClr val="bg1">
                    <a:lumMod val="50000"/>
                  </a:schemeClr>
                </a:solidFill>
              </a:rPr>
              <a:t>Simplex Method In Action</a:t>
            </a:r>
          </a:p>
        </p:txBody>
      </p:sp>
      <p:pic>
        <p:nvPicPr>
          <p:cNvPr id="12308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14750" y="1600200"/>
            <a:ext cx="1771650" cy="2000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30852" name="Text Box 4"/>
          <p:cNvSpPr txBox="1">
            <a:spLocks noChangeArrowheads="1"/>
          </p:cNvSpPr>
          <p:nvPr/>
        </p:nvSpPr>
        <p:spPr bwMode="auto">
          <a:xfrm>
            <a:off x="5014912" y="4743451"/>
            <a:ext cx="275748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600" i="1"/>
              <a:t>Sources:  Robert Sedgewick and Kevin Wayne, Intro slides from Vladlen Koltun.</a:t>
            </a:r>
          </a:p>
          <a:p>
            <a:r>
              <a:rPr lang="en-US" sz="600" i="1"/>
              <a:t>The Allocation of Resources by Linear Programming.  Scientific American,  R. Bland</a:t>
            </a:r>
          </a:p>
        </p:txBody>
      </p:sp>
      <p:pic>
        <p:nvPicPr>
          <p:cNvPr id="3" name="Picture 5" descr="bd05091_">
            <a:extLst>
              <a:ext uri="{FF2B5EF4-FFF2-40B4-BE49-F238E27FC236}">
                <a16:creationId xmlns:a16="http://schemas.microsoft.com/office/drawing/2014/main" id="{DAAB0FE9-D7DE-A893-299B-EE71C4858F3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095081" y="105951"/>
            <a:ext cx="941014" cy="857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44864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3506" name="Rectangle 2"/>
          <p:cNvSpPr>
            <a:spLocks noGrp="1" noChangeArrowheads="1"/>
          </p:cNvSpPr>
          <p:nvPr>
            <p:ph type="title"/>
          </p:nvPr>
        </p:nvSpPr>
        <p:spPr/>
        <p:txBody>
          <a:bodyPr>
            <a:normAutofit/>
          </a:bodyPr>
          <a:lstStyle/>
          <a:p>
            <a:r>
              <a:rPr lang="en-US" sz="4000" dirty="0">
                <a:solidFill>
                  <a:schemeClr val="bg1">
                    <a:lumMod val="50000"/>
                  </a:schemeClr>
                </a:solidFill>
              </a:rPr>
              <a:t>Berlin Airlift</a:t>
            </a:r>
          </a:p>
        </p:txBody>
      </p:sp>
      <p:pic>
        <p:nvPicPr>
          <p:cNvPr id="117350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57750" y="1257300"/>
            <a:ext cx="2228850" cy="297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73508" name="Text Box 4"/>
          <p:cNvSpPr txBox="1">
            <a:spLocks noChangeArrowheads="1"/>
          </p:cNvSpPr>
          <p:nvPr/>
        </p:nvSpPr>
        <p:spPr bwMode="auto">
          <a:xfrm>
            <a:off x="948018" y="1428750"/>
            <a:ext cx="3407289" cy="2800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sz="1600" b="1" dirty="0">
                <a:solidFill>
                  <a:schemeClr val="bg1">
                    <a:lumMod val="50000"/>
                  </a:schemeClr>
                </a:solidFill>
              </a:rPr>
              <a:t>George B. Dantzig:</a:t>
            </a:r>
          </a:p>
          <a:p>
            <a:endParaRPr lang="en-US" sz="1600" dirty="0">
              <a:solidFill>
                <a:schemeClr val="bg1">
                  <a:lumMod val="50000"/>
                </a:schemeClr>
              </a:solidFill>
            </a:endParaRPr>
          </a:p>
          <a:p>
            <a:r>
              <a:rPr lang="en-US" sz="1600" dirty="0">
                <a:solidFill>
                  <a:schemeClr val="bg1">
                    <a:lumMod val="50000"/>
                  </a:schemeClr>
                </a:solidFill>
              </a:rPr>
              <a:t>Mathematical advisor at the defense department at the Pentagon</a:t>
            </a:r>
          </a:p>
          <a:p>
            <a:endParaRPr lang="en-US" sz="1600" dirty="0">
              <a:solidFill>
                <a:schemeClr val="bg1">
                  <a:lumMod val="50000"/>
                </a:schemeClr>
              </a:solidFill>
            </a:endParaRPr>
          </a:p>
          <a:p>
            <a:r>
              <a:rPr lang="en-US" sz="1600" b="1" dirty="0">
                <a:solidFill>
                  <a:schemeClr val="bg1">
                    <a:lumMod val="50000"/>
                  </a:schemeClr>
                </a:solidFill>
              </a:rPr>
              <a:t>The “Berlin Airlift” linear program</a:t>
            </a:r>
          </a:p>
          <a:p>
            <a:endParaRPr lang="en-US" sz="1600" dirty="0">
              <a:solidFill>
                <a:schemeClr val="bg1">
                  <a:lumMod val="50000"/>
                </a:schemeClr>
              </a:solidFill>
            </a:endParaRPr>
          </a:p>
          <a:p>
            <a:r>
              <a:rPr lang="en-US" sz="1600" dirty="0">
                <a:solidFill>
                  <a:schemeClr val="bg1">
                    <a:lumMod val="50000"/>
                  </a:schemeClr>
                </a:solidFill>
              </a:rPr>
              <a:t>One of the first LPs solved by hand using the simplex method</a:t>
            </a:r>
          </a:p>
          <a:p>
            <a:endParaRPr lang="en-US" sz="1600" dirty="0">
              <a:solidFill>
                <a:schemeClr val="bg1">
                  <a:lumMod val="50000"/>
                </a:schemeClr>
              </a:solidFill>
            </a:endParaRPr>
          </a:p>
          <a:p>
            <a:endParaRPr lang="en-US" sz="1600" dirty="0">
              <a:solidFill>
                <a:schemeClr val="bg1">
                  <a:lumMod val="50000"/>
                </a:schemeClr>
              </a:solidFill>
            </a:endParaRPr>
          </a:p>
        </p:txBody>
      </p:sp>
      <p:sp>
        <p:nvSpPr>
          <p:cNvPr id="3" name="Text Box 5">
            <a:extLst>
              <a:ext uri="{FF2B5EF4-FFF2-40B4-BE49-F238E27FC236}">
                <a16:creationId xmlns:a16="http://schemas.microsoft.com/office/drawing/2014/main" id="{0DEDD0E8-897A-DA4E-C880-C58BC4D62F79}"/>
              </a:ext>
            </a:extLst>
          </p:cNvPr>
          <p:cNvSpPr txBox="1">
            <a:spLocks noChangeArrowheads="1"/>
          </p:cNvSpPr>
          <p:nvPr/>
        </p:nvSpPr>
        <p:spPr bwMode="auto">
          <a:xfrm>
            <a:off x="7947026" y="4073299"/>
            <a:ext cx="1304363"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sz="600" i="1" dirty="0">
                <a:solidFill>
                  <a:schemeClr val="bg1">
                    <a:lumMod val="50000"/>
                  </a:schemeClr>
                </a:solidFill>
              </a:rPr>
              <a:t>Sources:  Robert Sedgewick and Kevin Wayne, Intro slides from </a:t>
            </a:r>
            <a:r>
              <a:rPr lang="en-US" sz="600" i="1" dirty="0" err="1">
                <a:solidFill>
                  <a:schemeClr val="bg1">
                    <a:lumMod val="50000"/>
                  </a:schemeClr>
                </a:solidFill>
              </a:rPr>
              <a:t>Vladlen</a:t>
            </a:r>
            <a:r>
              <a:rPr lang="en-US" sz="600" i="1" dirty="0">
                <a:solidFill>
                  <a:schemeClr val="bg1">
                    <a:lumMod val="50000"/>
                  </a:schemeClr>
                </a:solidFill>
              </a:rPr>
              <a:t> </a:t>
            </a:r>
            <a:r>
              <a:rPr lang="en-US" sz="600" i="1" dirty="0" err="1">
                <a:solidFill>
                  <a:schemeClr val="bg1">
                    <a:lumMod val="50000"/>
                  </a:schemeClr>
                </a:solidFill>
              </a:rPr>
              <a:t>Koltun</a:t>
            </a:r>
            <a:r>
              <a:rPr lang="en-US" sz="600" i="1" dirty="0">
                <a:solidFill>
                  <a:schemeClr val="bg1">
                    <a:lumMod val="50000"/>
                  </a:schemeClr>
                </a:solidFill>
              </a:rPr>
              <a:t>.</a:t>
            </a:r>
          </a:p>
          <a:p>
            <a:r>
              <a:rPr lang="en-US" sz="600" i="1" dirty="0">
                <a:solidFill>
                  <a:schemeClr val="bg1">
                    <a:lumMod val="50000"/>
                  </a:schemeClr>
                </a:solidFill>
              </a:rPr>
              <a:t>The Allocation of Resources by Linear Programming.  Scientific American,  R. Bland</a:t>
            </a:r>
          </a:p>
        </p:txBody>
      </p:sp>
    </p:spTree>
    <p:extLst>
      <p:ext uri="{BB962C8B-B14F-4D97-AF65-F5344CB8AC3E}">
        <p14:creationId xmlns:p14="http://schemas.microsoft.com/office/powerpoint/2010/main" val="155430378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2898" name="Rectangle 2"/>
          <p:cNvSpPr>
            <a:spLocks noGrp="1" noChangeArrowheads="1"/>
          </p:cNvSpPr>
          <p:nvPr>
            <p:ph type="title"/>
          </p:nvPr>
        </p:nvSpPr>
        <p:spPr/>
        <p:txBody>
          <a:bodyPr/>
          <a:lstStyle/>
          <a:p>
            <a:r>
              <a:rPr lang="en-US" dirty="0">
                <a:solidFill>
                  <a:schemeClr val="bg1">
                    <a:lumMod val="50000"/>
                  </a:schemeClr>
                </a:solidFill>
              </a:rPr>
              <a:t>Simplex Method In Action</a:t>
            </a:r>
          </a:p>
        </p:txBody>
      </p:sp>
      <p:pic>
        <p:nvPicPr>
          <p:cNvPr id="12328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00450" y="1543050"/>
            <a:ext cx="2686050" cy="2171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32900" name="Text Box 4"/>
          <p:cNvSpPr txBox="1">
            <a:spLocks noChangeArrowheads="1"/>
          </p:cNvSpPr>
          <p:nvPr/>
        </p:nvSpPr>
        <p:spPr bwMode="auto">
          <a:xfrm>
            <a:off x="6045994" y="3170635"/>
            <a:ext cx="1715470" cy="300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350"/>
              <a:t>Value of the objective</a:t>
            </a:r>
          </a:p>
        </p:txBody>
      </p:sp>
      <p:sp>
        <p:nvSpPr>
          <p:cNvPr id="1232901" name="Text Box 5"/>
          <p:cNvSpPr txBox="1">
            <a:spLocks noChangeArrowheads="1"/>
          </p:cNvSpPr>
          <p:nvPr/>
        </p:nvSpPr>
        <p:spPr bwMode="auto">
          <a:xfrm>
            <a:off x="2228851" y="4118372"/>
            <a:ext cx="5174815" cy="300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350" dirty="0">
                <a:solidFill>
                  <a:schemeClr val="bg1">
                    <a:lumMod val="50000"/>
                  </a:schemeClr>
                </a:solidFill>
                <a:latin typeface="Comic Sans MS" pitchFamily="66" charset="0"/>
              </a:rPr>
              <a:t>Now, Let’s go to Excel to see how to solve the Beer Problem….</a:t>
            </a:r>
          </a:p>
        </p:txBody>
      </p:sp>
      <p:sp>
        <p:nvSpPr>
          <p:cNvPr id="1232902" name="Text Box 6"/>
          <p:cNvSpPr txBox="1">
            <a:spLocks noChangeArrowheads="1"/>
          </p:cNvSpPr>
          <p:nvPr/>
        </p:nvSpPr>
        <p:spPr bwMode="auto">
          <a:xfrm>
            <a:off x="5014912" y="4743451"/>
            <a:ext cx="275748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600" i="1" dirty="0"/>
              <a:t>Sources:  Robert Sedgewick and Kevin Wayne, Intro slides from </a:t>
            </a:r>
            <a:r>
              <a:rPr lang="en-US" sz="600" i="1" dirty="0" err="1"/>
              <a:t>Vladlen</a:t>
            </a:r>
            <a:r>
              <a:rPr lang="en-US" sz="600" i="1" dirty="0"/>
              <a:t> </a:t>
            </a:r>
            <a:r>
              <a:rPr lang="en-US" sz="600" i="1" dirty="0" err="1"/>
              <a:t>Koltun</a:t>
            </a:r>
            <a:r>
              <a:rPr lang="en-US" sz="600" i="1" dirty="0"/>
              <a:t>.</a:t>
            </a:r>
          </a:p>
          <a:p>
            <a:r>
              <a:rPr lang="en-US" sz="600" i="1" dirty="0"/>
              <a:t>The Allocation of Resources by Linear Programming.  Scientific American,  R. Bland</a:t>
            </a:r>
          </a:p>
        </p:txBody>
      </p:sp>
      <p:pic>
        <p:nvPicPr>
          <p:cNvPr id="3" name="Picture 5" descr="bd05091_">
            <a:extLst>
              <a:ext uri="{FF2B5EF4-FFF2-40B4-BE49-F238E27FC236}">
                <a16:creationId xmlns:a16="http://schemas.microsoft.com/office/drawing/2014/main" id="{1B832573-CBEC-0C0B-B9E8-C9397511DF9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095081" y="105951"/>
            <a:ext cx="941014" cy="85725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Model Building in Mathematical Programming by H. Paul Williams (2013 ...">
            <a:extLst>
              <a:ext uri="{FF2B5EF4-FFF2-40B4-BE49-F238E27FC236}">
                <a16:creationId xmlns:a16="http://schemas.microsoft.com/office/drawing/2014/main" id="{184C32AE-2DC9-BBFF-B650-497D2068960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681" y="1343350"/>
            <a:ext cx="992002" cy="149397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A35A9AD-5E3D-3F40-BD1D-C433A62D7308}"/>
              </a:ext>
            </a:extLst>
          </p:cNvPr>
          <p:cNvSpPr txBox="1"/>
          <p:nvPr/>
        </p:nvSpPr>
        <p:spPr>
          <a:xfrm>
            <a:off x="1112272" y="1253065"/>
            <a:ext cx="2405955" cy="1754326"/>
          </a:xfrm>
          <a:prstGeom prst="rect">
            <a:avLst/>
          </a:prstGeom>
          <a:noFill/>
        </p:spPr>
        <p:txBody>
          <a:bodyPr wrap="square" rtlCol="0">
            <a:spAutoFit/>
          </a:bodyPr>
          <a:lstStyle/>
          <a:p>
            <a:r>
              <a:rPr lang="en-US" sz="1350" dirty="0">
                <a:solidFill>
                  <a:schemeClr val="bg1">
                    <a:lumMod val="50000"/>
                  </a:schemeClr>
                </a:solidFill>
              </a:rPr>
              <a:t>This is all we will cover of Simplex!</a:t>
            </a:r>
          </a:p>
          <a:p>
            <a:endParaRPr lang="en-US" sz="1350" dirty="0">
              <a:solidFill>
                <a:schemeClr val="bg1">
                  <a:lumMod val="50000"/>
                </a:schemeClr>
              </a:solidFill>
            </a:endParaRPr>
          </a:p>
          <a:p>
            <a:r>
              <a:rPr lang="en-US" sz="1350" dirty="0">
                <a:solidFill>
                  <a:schemeClr val="bg1">
                    <a:lumMod val="50000"/>
                  </a:schemeClr>
                </a:solidFill>
              </a:rPr>
              <a:t>“…knowledge of algorithms is no longer necessary if practical use is to be made of mathematical programming.”  </a:t>
            </a:r>
          </a:p>
          <a:p>
            <a:endParaRPr lang="en-US" sz="1350" dirty="0">
              <a:solidFill>
                <a:schemeClr val="bg1">
                  <a:lumMod val="50000"/>
                </a:schemeClr>
              </a:solidFill>
            </a:endParaRPr>
          </a:p>
        </p:txBody>
      </p:sp>
    </p:spTree>
    <p:extLst>
      <p:ext uri="{BB962C8B-B14F-4D97-AF65-F5344CB8AC3E}">
        <p14:creationId xmlns:p14="http://schemas.microsoft.com/office/powerpoint/2010/main" val="241526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232901"/>
                                        </p:tgtEl>
                                        <p:attrNameLst>
                                          <p:attrName>style.visibility</p:attrName>
                                        </p:attrNameLst>
                                      </p:cBhvr>
                                      <p:to>
                                        <p:strVal val="visible"/>
                                      </p:to>
                                    </p:set>
                                    <p:animEffect transition="in" filter="fade">
                                      <p:cBhvr>
                                        <p:cTn id="15" dur="500"/>
                                        <p:tgtEl>
                                          <p:spTgt spid="12329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2901" grpId="0"/>
      <p:bldP spid="4"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400" dirty="0">
                <a:solidFill>
                  <a:schemeClr val="bg1">
                    <a:lumMod val="50000"/>
                  </a:schemeClr>
                </a:solidFill>
              </a:rPr>
              <a:t>Solving Linear Programs in Excel Using </a:t>
            </a:r>
            <a:r>
              <a:rPr lang="en-US" sz="2400" dirty="0" err="1">
                <a:solidFill>
                  <a:schemeClr val="bg1">
                    <a:lumMod val="50000"/>
                  </a:schemeClr>
                </a:solidFill>
              </a:rPr>
              <a:t>OpenSolver</a:t>
            </a:r>
            <a:endParaRPr lang="en-US" sz="2400" dirty="0">
              <a:solidFill>
                <a:schemeClr val="bg1">
                  <a:lumMod val="50000"/>
                </a:schemeClr>
              </a:solidFill>
            </a:endParaRPr>
          </a:p>
        </p:txBody>
      </p:sp>
      <p:pic>
        <p:nvPicPr>
          <p:cNvPr id="19763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7300" y="3103747"/>
            <a:ext cx="4027164" cy="18683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763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59223" y="854691"/>
            <a:ext cx="3509849" cy="30315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1299061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4946" name="Rectangle 2"/>
          <p:cNvSpPr>
            <a:spLocks noGrp="1" noChangeArrowheads="1"/>
          </p:cNvSpPr>
          <p:nvPr>
            <p:ph type="title"/>
          </p:nvPr>
        </p:nvSpPr>
        <p:spPr/>
        <p:txBody>
          <a:bodyPr>
            <a:noAutofit/>
          </a:bodyPr>
          <a:lstStyle/>
          <a:p>
            <a:r>
              <a:rPr lang="en-US" sz="3200" dirty="0">
                <a:solidFill>
                  <a:schemeClr val="bg1">
                    <a:lumMod val="50000"/>
                  </a:schemeClr>
                </a:solidFill>
              </a:rPr>
              <a:t>Formulating Linear Programming Models</a:t>
            </a:r>
          </a:p>
        </p:txBody>
      </p:sp>
      <p:sp>
        <p:nvSpPr>
          <p:cNvPr id="1234947" name="Rectangle 3"/>
          <p:cNvSpPr>
            <a:spLocks noGrp="1" noChangeArrowheads="1"/>
          </p:cNvSpPr>
          <p:nvPr>
            <p:ph type="body" idx="1"/>
          </p:nvPr>
        </p:nvSpPr>
        <p:spPr/>
        <p:txBody>
          <a:bodyPr>
            <a:normAutofit fontScale="92500" lnSpcReduction="10000"/>
          </a:bodyPr>
          <a:lstStyle/>
          <a:p>
            <a:pPr marL="345281" indent="-345281">
              <a:lnSpc>
                <a:spcPct val="120000"/>
              </a:lnSpc>
            </a:pPr>
            <a:r>
              <a:rPr lang="en-US" dirty="0">
                <a:solidFill>
                  <a:schemeClr val="bg1">
                    <a:lumMod val="50000"/>
                  </a:schemeClr>
                </a:solidFill>
              </a:rPr>
              <a:t>Basic Steps: </a:t>
            </a:r>
            <a:r>
              <a:rPr lang="en-US" sz="1650" b="1" dirty="0">
                <a:solidFill>
                  <a:schemeClr val="bg1">
                    <a:lumMod val="50000"/>
                  </a:schemeClr>
                </a:solidFill>
              </a:rPr>
              <a:t>Specify</a:t>
            </a:r>
            <a:endParaRPr lang="en-US" dirty="0">
              <a:solidFill>
                <a:schemeClr val="bg1">
                  <a:lumMod val="50000"/>
                </a:schemeClr>
              </a:solidFill>
            </a:endParaRPr>
          </a:p>
          <a:p>
            <a:pPr marL="688181" lvl="1" indent="-257175">
              <a:lnSpc>
                <a:spcPct val="120000"/>
              </a:lnSpc>
              <a:buClr>
                <a:schemeClr val="tx1"/>
              </a:buClr>
              <a:buFontTx/>
              <a:buAutoNum type="arabicParenR"/>
            </a:pPr>
            <a:r>
              <a:rPr lang="en-US" sz="1500" b="1" dirty="0">
                <a:solidFill>
                  <a:schemeClr val="bg1">
                    <a:lumMod val="50000"/>
                  </a:schemeClr>
                </a:solidFill>
              </a:rPr>
              <a:t>Objective:</a:t>
            </a:r>
            <a:r>
              <a:rPr lang="en-US" sz="1500" dirty="0">
                <a:solidFill>
                  <a:schemeClr val="bg1">
                    <a:lumMod val="50000"/>
                  </a:schemeClr>
                </a:solidFill>
              </a:rPr>
              <a:t> first give verbal statement of what is to be maximized or minimized, then quantify.</a:t>
            </a:r>
          </a:p>
          <a:p>
            <a:pPr marL="688181" lvl="1" indent="-257175">
              <a:lnSpc>
                <a:spcPct val="120000"/>
              </a:lnSpc>
              <a:buClr>
                <a:schemeClr val="tx1"/>
              </a:buClr>
              <a:buFontTx/>
              <a:buAutoNum type="arabicParenR"/>
            </a:pPr>
            <a:r>
              <a:rPr lang="en-US" sz="1500" b="1" dirty="0">
                <a:solidFill>
                  <a:schemeClr val="bg1">
                    <a:lumMod val="50000"/>
                  </a:schemeClr>
                </a:solidFill>
              </a:rPr>
              <a:t>Constraints:</a:t>
            </a:r>
            <a:r>
              <a:rPr lang="en-US" sz="1500" dirty="0">
                <a:solidFill>
                  <a:schemeClr val="bg1">
                    <a:lumMod val="50000"/>
                  </a:schemeClr>
                </a:solidFill>
              </a:rPr>
              <a:t> what limits objective from being infinitely good?  Specify qualitatively first, then quantify.</a:t>
            </a:r>
          </a:p>
          <a:p>
            <a:pPr marL="688181" lvl="1" indent="-257175">
              <a:lnSpc>
                <a:spcPct val="120000"/>
              </a:lnSpc>
              <a:buClr>
                <a:schemeClr val="tx1"/>
              </a:buClr>
              <a:buFontTx/>
              <a:buAutoNum type="arabicParenR"/>
            </a:pPr>
            <a:r>
              <a:rPr lang="en-US" sz="1500" b="1" dirty="0">
                <a:solidFill>
                  <a:schemeClr val="bg1">
                    <a:lumMod val="50000"/>
                  </a:schemeClr>
                </a:solidFill>
              </a:rPr>
              <a:t>Decision Variables:</a:t>
            </a:r>
            <a:r>
              <a:rPr lang="en-US" sz="1500" dirty="0">
                <a:solidFill>
                  <a:schemeClr val="bg1">
                    <a:lumMod val="50000"/>
                  </a:schemeClr>
                </a:solidFill>
              </a:rPr>
              <a:t> what can be changed to improve objective.</a:t>
            </a:r>
            <a:endParaRPr lang="en-US" dirty="0">
              <a:solidFill>
                <a:schemeClr val="bg1">
                  <a:lumMod val="50000"/>
                </a:schemeClr>
              </a:solidFill>
            </a:endParaRPr>
          </a:p>
          <a:p>
            <a:pPr marL="345281" indent="-345281">
              <a:lnSpc>
                <a:spcPct val="110000"/>
              </a:lnSpc>
              <a:buClr>
                <a:schemeClr val="tx1"/>
              </a:buClr>
              <a:buFont typeface="Wingdings" pitchFamily="2" charset="2"/>
              <a:buAutoNum type="arabicPeriod"/>
            </a:pPr>
            <a:endParaRPr lang="en-US" sz="1125" dirty="0">
              <a:solidFill>
                <a:schemeClr val="bg1">
                  <a:lumMod val="50000"/>
                </a:schemeClr>
              </a:solidFill>
            </a:endParaRPr>
          </a:p>
          <a:p>
            <a:pPr marL="345281" indent="-345281">
              <a:lnSpc>
                <a:spcPct val="110000"/>
              </a:lnSpc>
              <a:buClr>
                <a:schemeClr val="tx1"/>
              </a:buClr>
              <a:buFont typeface="Wingdings" pitchFamily="2" charset="2"/>
              <a:buAutoNum type="arabicPeriod"/>
            </a:pPr>
            <a:endParaRPr lang="en-US" sz="1125" dirty="0">
              <a:solidFill>
                <a:schemeClr val="bg1">
                  <a:lumMod val="50000"/>
                </a:schemeClr>
              </a:solidFill>
            </a:endParaRPr>
          </a:p>
          <a:p>
            <a:pPr marL="345281" indent="-345281">
              <a:lnSpc>
                <a:spcPct val="120000"/>
              </a:lnSpc>
            </a:pPr>
            <a:r>
              <a:rPr lang="en-US" dirty="0">
                <a:solidFill>
                  <a:schemeClr val="bg1">
                    <a:lumMod val="50000"/>
                  </a:schemeClr>
                </a:solidFill>
              </a:rPr>
              <a:t>Notes: </a:t>
            </a:r>
          </a:p>
          <a:p>
            <a:pPr marL="688181" lvl="1" indent="-257175">
              <a:lnSpc>
                <a:spcPct val="120000"/>
              </a:lnSpc>
            </a:pPr>
            <a:r>
              <a:rPr lang="en-US" sz="1500" dirty="0">
                <a:solidFill>
                  <a:schemeClr val="bg1">
                    <a:lumMod val="50000"/>
                  </a:schemeClr>
                </a:solidFill>
              </a:rPr>
              <a:t>specification process may be iterative</a:t>
            </a:r>
          </a:p>
          <a:p>
            <a:pPr marL="688181" lvl="1" indent="-257175">
              <a:lnSpc>
                <a:spcPct val="120000"/>
              </a:lnSpc>
            </a:pPr>
            <a:r>
              <a:rPr lang="en-US" sz="1500" dirty="0">
                <a:solidFill>
                  <a:schemeClr val="bg1">
                    <a:lumMod val="50000"/>
                  </a:schemeClr>
                </a:solidFill>
              </a:rPr>
              <a:t>depending on problem, the “trick” can be in any of these steps</a:t>
            </a:r>
          </a:p>
          <a:p>
            <a:pPr marL="345281" indent="-345281"/>
            <a:endParaRPr lang="en-US" dirty="0">
              <a:solidFill>
                <a:schemeClr val="bg1">
                  <a:lumMod val="50000"/>
                </a:schemeClr>
              </a:solidFill>
            </a:endParaRPr>
          </a:p>
          <a:p>
            <a:pPr marL="345281" indent="-345281"/>
            <a:endParaRPr lang="en-US" dirty="0">
              <a:solidFill>
                <a:schemeClr val="bg1">
                  <a:lumMod val="50000"/>
                </a:schemeClr>
              </a:solidFill>
            </a:endParaRPr>
          </a:p>
        </p:txBody>
      </p:sp>
    </p:spTree>
    <p:extLst>
      <p:ext uri="{BB962C8B-B14F-4D97-AF65-F5344CB8AC3E}">
        <p14:creationId xmlns:p14="http://schemas.microsoft.com/office/powerpoint/2010/main" val="233174839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solidFill>
                  <a:schemeClr val="bg1">
                    <a:lumMod val="50000"/>
                  </a:schemeClr>
                </a:solidFill>
              </a:rPr>
              <a:t>Homework Preview</a:t>
            </a:r>
          </a:p>
        </p:txBody>
      </p:sp>
      <p:sp>
        <p:nvSpPr>
          <p:cNvPr id="3" name="Content Placeholder 2"/>
          <p:cNvSpPr>
            <a:spLocks noGrp="1"/>
          </p:cNvSpPr>
          <p:nvPr>
            <p:ph idx="1"/>
          </p:nvPr>
        </p:nvSpPr>
        <p:spPr/>
        <p:txBody>
          <a:bodyPr>
            <a:normAutofit fontScale="55000" lnSpcReduction="20000"/>
          </a:bodyPr>
          <a:lstStyle/>
          <a:p>
            <a:r>
              <a:rPr lang="en-US" dirty="0">
                <a:solidFill>
                  <a:schemeClr val="bg1">
                    <a:lumMod val="50000"/>
                  </a:schemeClr>
                </a:solidFill>
              </a:rPr>
              <a:t>A good way to learn linear programming is to do it.  If you’ve done it before, you can still get insight from these models.  For each of the problems, </a:t>
            </a:r>
          </a:p>
          <a:p>
            <a:pPr lvl="1"/>
            <a:r>
              <a:rPr lang="en-US" dirty="0">
                <a:solidFill>
                  <a:schemeClr val="bg1">
                    <a:lumMod val="50000"/>
                  </a:schemeClr>
                </a:solidFill>
              </a:rPr>
              <a:t>build the model in Excel or Python</a:t>
            </a:r>
          </a:p>
          <a:p>
            <a:pPr lvl="1"/>
            <a:r>
              <a:rPr lang="en-US" dirty="0">
                <a:solidFill>
                  <a:schemeClr val="bg1">
                    <a:lumMod val="50000"/>
                  </a:schemeClr>
                </a:solidFill>
              </a:rPr>
              <a:t>solve with </a:t>
            </a:r>
            <a:r>
              <a:rPr lang="en-US" dirty="0" err="1">
                <a:solidFill>
                  <a:schemeClr val="bg1">
                    <a:lumMod val="50000"/>
                  </a:schemeClr>
                </a:solidFill>
              </a:rPr>
              <a:t>OpenSolver</a:t>
            </a:r>
            <a:r>
              <a:rPr lang="en-US" dirty="0">
                <a:solidFill>
                  <a:schemeClr val="bg1">
                    <a:lumMod val="50000"/>
                  </a:schemeClr>
                </a:solidFill>
              </a:rPr>
              <a:t> or </a:t>
            </a:r>
            <a:r>
              <a:rPr lang="en-US" dirty="0" err="1">
                <a:solidFill>
                  <a:schemeClr val="bg1">
                    <a:lumMod val="50000"/>
                  </a:schemeClr>
                </a:solidFill>
              </a:rPr>
              <a:t>Gurobi</a:t>
            </a:r>
            <a:endParaRPr lang="en-US" dirty="0">
              <a:solidFill>
                <a:schemeClr val="bg1">
                  <a:lumMod val="50000"/>
                </a:schemeClr>
              </a:solidFill>
            </a:endParaRPr>
          </a:p>
          <a:p>
            <a:pPr lvl="1"/>
            <a:r>
              <a:rPr lang="en-US" dirty="0">
                <a:solidFill>
                  <a:schemeClr val="bg1">
                    <a:lumMod val="50000"/>
                  </a:schemeClr>
                </a:solidFill>
              </a:rPr>
              <a:t>make sure you understand the model, </a:t>
            </a:r>
          </a:p>
          <a:p>
            <a:pPr lvl="1"/>
            <a:r>
              <a:rPr lang="en-US" dirty="0">
                <a:solidFill>
                  <a:schemeClr val="bg1">
                    <a:lumMod val="50000"/>
                  </a:schemeClr>
                </a:solidFill>
              </a:rPr>
              <a:t>make sure you can explain the answer, </a:t>
            </a:r>
          </a:p>
          <a:p>
            <a:pPr lvl="1"/>
            <a:r>
              <a:rPr lang="en-US" dirty="0">
                <a:solidFill>
                  <a:schemeClr val="bg1">
                    <a:lumMod val="50000"/>
                  </a:schemeClr>
                </a:solidFill>
              </a:rPr>
              <a:t>and convince yourself that you have the right answer. </a:t>
            </a:r>
          </a:p>
          <a:p>
            <a:endParaRPr lang="en-US" dirty="0">
              <a:solidFill>
                <a:schemeClr val="bg1">
                  <a:lumMod val="50000"/>
                </a:schemeClr>
              </a:solidFill>
            </a:endParaRPr>
          </a:p>
          <a:p>
            <a:r>
              <a:rPr lang="en-US" dirty="0">
                <a:solidFill>
                  <a:schemeClr val="bg1">
                    <a:lumMod val="50000"/>
                  </a:schemeClr>
                </a:solidFill>
              </a:rPr>
              <a:t>I will pick one group to present the answer to the class. You should be able to explain the model and answer questions about it.  </a:t>
            </a:r>
          </a:p>
          <a:p>
            <a:pPr lvl="1"/>
            <a:r>
              <a:rPr lang="en-US" dirty="0">
                <a:solidFill>
                  <a:schemeClr val="bg1">
                    <a:lumMod val="50000"/>
                  </a:schemeClr>
                </a:solidFill>
              </a:rPr>
              <a:t>technical (about the model), </a:t>
            </a:r>
          </a:p>
          <a:p>
            <a:pPr lvl="1"/>
            <a:r>
              <a:rPr lang="en-US" dirty="0">
                <a:solidFill>
                  <a:schemeClr val="bg1">
                    <a:lumMod val="50000"/>
                  </a:schemeClr>
                </a:solidFill>
              </a:rPr>
              <a:t>business related (how would a business person think about the model),</a:t>
            </a:r>
          </a:p>
          <a:p>
            <a:pPr lvl="1"/>
            <a:r>
              <a:rPr lang="en-US" dirty="0">
                <a:solidFill>
                  <a:schemeClr val="bg1">
                    <a:lumMod val="50000"/>
                  </a:schemeClr>
                </a:solidFill>
              </a:rPr>
              <a:t>or data related (why do you think the answer was 3?).</a:t>
            </a:r>
          </a:p>
          <a:p>
            <a:endParaRPr lang="en-US" dirty="0">
              <a:solidFill>
                <a:schemeClr val="bg1">
                  <a:lumMod val="50000"/>
                </a:schemeClr>
              </a:solidFill>
            </a:endParaRPr>
          </a:p>
        </p:txBody>
      </p:sp>
    </p:spTree>
    <p:extLst>
      <p:ext uri="{BB962C8B-B14F-4D97-AF65-F5344CB8AC3E}">
        <p14:creationId xmlns:p14="http://schemas.microsoft.com/office/powerpoint/2010/main" val="281705474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6994" name="Text Box 2"/>
          <p:cNvSpPr txBox="1">
            <a:spLocks noChangeArrowheads="1"/>
          </p:cNvSpPr>
          <p:nvPr/>
        </p:nvSpPr>
        <p:spPr bwMode="auto">
          <a:xfrm>
            <a:off x="1771650" y="940594"/>
            <a:ext cx="2857500" cy="346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1575" b="1">
                <a:latin typeface="Times New Roman" pitchFamily="18" charset="0"/>
              </a:rPr>
              <a:t>Coverage Requirement</a:t>
            </a:r>
            <a:r>
              <a:rPr lang="en-US" sz="1650" b="1">
                <a:latin typeface="Times New Roman" pitchFamily="18" charset="0"/>
              </a:rPr>
              <a:t>:</a:t>
            </a:r>
          </a:p>
        </p:txBody>
      </p:sp>
      <p:sp>
        <p:nvSpPr>
          <p:cNvPr id="1236996" name="Text Box 4"/>
          <p:cNvSpPr txBox="1">
            <a:spLocks noChangeArrowheads="1"/>
          </p:cNvSpPr>
          <p:nvPr/>
        </p:nvSpPr>
        <p:spPr bwMode="auto">
          <a:xfrm>
            <a:off x="1828800" y="2959894"/>
            <a:ext cx="2857500" cy="3347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1575" b="1">
                <a:latin typeface="Times New Roman" pitchFamily="18" charset="0"/>
              </a:rPr>
              <a:t>Verbal Description:</a:t>
            </a:r>
            <a:endParaRPr lang="en-US" sz="1650" b="1">
              <a:latin typeface="Times New Roman" pitchFamily="18" charset="0"/>
            </a:endParaRPr>
          </a:p>
        </p:txBody>
      </p:sp>
      <p:sp>
        <p:nvSpPr>
          <p:cNvPr id="1236997" name="Text Box 5"/>
          <p:cNvSpPr txBox="1">
            <a:spLocks noChangeArrowheads="1"/>
          </p:cNvSpPr>
          <p:nvPr/>
        </p:nvSpPr>
        <p:spPr bwMode="auto">
          <a:xfrm>
            <a:off x="1827610" y="3302794"/>
            <a:ext cx="5339953"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defRPr>
                <a:solidFill>
                  <a:schemeClr val="tx1"/>
                </a:solidFill>
                <a:latin typeface="Arial" charset="0"/>
              </a:defRPr>
            </a:lvl1pPr>
            <a:lvl2pPr marL="914400" indent="-457200">
              <a:defRPr>
                <a:solidFill>
                  <a:schemeClr val="tx1"/>
                </a:solidFill>
                <a:latin typeface="Arial" charset="0"/>
              </a:defRPr>
            </a:lvl2pPr>
            <a:lvl3pPr marL="1371600" indent="-457200">
              <a:defRPr>
                <a:solidFill>
                  <a:schemeClr val="tx1"/>
                </a:solidFill>
                <a:latin typeface="Arial" charset="0"/>
              </a:defRPr>
            </a:lvl3pPr>
            <a:lvl4pPr marL="1828800" indent="-457200">
              <a:defRPr>
                <a:solidFill>
                  <a:schemeClr val="tx1"/>
                </a:solidFill>
                <a:latin typeface="Arial" charset="0"/>
              </a:defRPr>
            </a:lvl4pPr>
            <a:lvl5pPr marL="2286000" indent="-457200">
              <a:defRPr>
                <a:solidFill>
                  <a:schemeClr val="tx1"/>
                </a:solidFill>
                <a:latin typeface="Arial" charset="0"/>
              </a:defRPr>
            </a:lvl5pPr>
            <a:lvl6pPr marL="2743200" indent="-457200" fontAlgn="base">
              <a:spcBef>
                <a:spcPct val="0"/>
              </a:spcBef>
              <a:spcAft>
                <a:spcPct val="0"/>
              </a:spcAft>
              <a:defRPr>
                <a:solidFill>
                  <a:schemeClr val="tx1"/>
                </a:solidFill>
                <a:latin typeface="Arial" charset="0"/>
              </a:defRPr>
            </a:lvl6pPr>
            <a:lvl7pPr marL="3200400" indent="-457200" fontAlgn="base">
              <a:spcBef>
                <a:spcPct val="0"/>
              </a:spcBef>
              <a:spcAft>
                <a:spcPct val="0"/>
              </a:spcAft>
              <a:defRPr>
                <a:solidFill>
                  <a:schemeClr val="tx1"/>
                </a:solidFill>
                <a:latin typeface="Arial" charset="0"/>
              </a:defRPr>
            </a:lvl7pPr>
            <a:lvl8pPr marL="3657600" indent="-457200" fontAlgn="base">
              <a:spcBef>
                <a:spcPct val="0"/>
              </a:spcBef>
              <a:spcAft>
                <a:spcPct val="0"/>
              </a:spcAft>
              <a:defRPr>
                <a:solidFill>
                  <a:schemeClr val="tx1"/>
                </a:solidFill>
                <a:latin typeface="Arial" charset="0"/>
              </a:defRPr>
            </a:lvl8pPr>
            <a:lvl9pPr marL="4114800" indent="-457200" fontAlgn="base">
              <a:spcBef>
                <a:spcPct val="0"/>
              </a:spcBef>
              <a:spcAft>
                <a:spcPct val="0"/>
              </a:spcAft>
              <a:defRPr>
                <a:solidFill>
                  <a:schemeClr val="tx1"/>
                </a:solidFill>
                <a:latin typeface="Arial" charset="0"/>
              </a:defRPr>
            </a:lvl9pPr>
          </a:lstStyle>
          <a:p>
            <a:pPr>
              <a:spcBef>
                <a:spcPct val="50000"/>
              </a:spcBef>
              <a:buClr>
                <a:schemeClr val="tx1"/>
              </a:buClr>
              <a:buFontTx/>
              <a:buAutoNum type="arabicParenR"/>
            </a:pPr>
            <a:r>
              <a:rPr lang="en-US" sz="1500" b="1" i="1">
                <a:latin typeface="Times New Roman" pitchFamily="18" charset="0"/>
              </a:rPr>
              <a:t>Objective:</a:t>
            </a:r>
            <a:r>
              <a:rPr lang="en-US" sz="1500">
                <a:latin typeface="Times New Roman" pitchFamily="18" charset="0"/>
              </a:rPr>
              <a:t> Minimize total number of nurses scheduled per day.</a:t>
            </a:r>
          </a:p>
          <a:p>
            <a:pPr>
              <a:spcBef>
                <a:spcPct val="50000"/>
              </a:spcBef>
              <a:buClr>
                <a:schemeClr val="tx1"/>
              </a:buClr>
              <a:buFontTx/>
              <a:buAutoNum type="arabicParenR"/>
            </a:pPr>
            <a:r>
              <a:rPr lang="en-US" sz="1500" b="1" i="1">
                <a:latin typeface="Times New Roman" pitchFamily="18" charset="0"/>
              </a:rPr>
              <a:t>Constraints:</a:t>
            </a:r>
            <a:r>
              <a:rPr lang="en-US" sz="1500">
                <a:latin typeface="Times New Roman" pitchFamily="18" charset="0"/>
              </a:rPr>
              <a:t> Eight hour shifts.</a:t>
            </a:r>
          </a:p>
          <a:p>
            <a:pPr>
              <a:spcBef>
                <a:spcPct val="50000"/>
              </a:spcBef>
              <a:buClr>
                <a:schemeClr val="tx1"/>
              </a:buClr>
              <a:buFontTx/>
              <a:buAutoNum type="arabicParenR"/>
            </a:pPr>
            <a:r>
              <a:rPr lang="en-US" sz="1500" b="1" i="1">
                <a:solidFill>
                  <a:srgbClr val="D60093"/>
                </a:solidFill>
                <a:latin typeface="Times New Roman" pitchFamily="18" charset="0"/>
              </a:rPr>
              <a:t>Decision Variables:</a:t>
            </a:r>
            <a:r>
              <a:rPr lang="en-US" sz="1500">
                <a:latin typeface="Times New Roman" pitchFamily="18" charset="0"/>
              </a:rPr>
              <a:t> This is the key modeling step in this problem.</a:t>
            </a:r>
            <a:endParaRPr lang="en-US" sz="1350">
              <a:latin typeface="Times New Roman" pitchFamily="18" charset="0"/>
            </a:endParaRPr>
          </a:p>
        </p:txBody>
      </p:sp>
      <p:sp>
        <p:nvSpPr>
          <p:cNvPr id="1236998" name="Text Box 6"/>
          <p:cNvSpPr txBox="1">
            <a:spLocks noGrp="1" noChangeArrowheads="1"/>
          </p:cNvSpPr>
          <p:nvPr>
            <p:ph type="title"/>
          </p:nvPr>
        </p:nvSpPr>
        <p:spPr>
          <a:noFill/>
          <a:ln/>
        </p:spPr>
        <p:txBody>
          <a:bodyPr vert="horz" lIns="91440" tIns="34290" rIns="91440" bIns="34290" rtlCol="0" anchor="ctr">
            <a:normAutofit/>
          </a:bodyPr>
          <a:lstStyle/>
          <a:p>
            <a:pPr>
              <a:spcBef>
                <a:spcPct val="50000"/>
              </a:spcBef>
            </a:pPr>
            <a:r>
              <a:rPr lang="en-US" sz="3600" dirty="0">
                <a:solidFill>
                  <a:schemeClr val="bg1">
                    <a:lumMod val="50000"/>
                  </a:schemeClr>
                </a:solidFill>
              </a:rPr>
              <a:t>Shift Scheduling Model</a:t>
            </a:r>
          </a:p>
        </p:txBody>
      </p:sp>
      <p:sp>
        <p:nvSpPr>
          <p:cNvPr id="1236999" name="Rectangle 7"/>
          <p:cNvSpPr>
            <a:spLocks noChangeArrowheads="1"/>
          </p:cNvSpPr>
          <p:nvPr/>
        </p:nvSpPr>
        <p:spPr bwMode="auto">
          <a:xfrm>
            <a:off x="4114801" y="1907359"/>
            <a:ext cx="184731" cy="300082"/>
          </a:xfrm>
          <a:prstGeom prst="rect">
            <a:avLst/>
          </a:prstGeom>
          <a:solidFill>
            <a:schemeClr val="bg1"/>
          </a:solidFill>
          <a:ln w="9525" algn="ctr">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sz="1350"/>
          </a:p>
        </p:txBody>
      </p:sp>
      <p:pic>
        <p:nvPicPr>
          <p:cNvPr id="1237007" name="Picture 1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71700" y="1200150"/>
            <a:ext cx="4114800" cy="1827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7798345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3138" name="Text Box 2"/>
          <p:cNvSpPr txBox="1">
            <a:spLocks noChangeArrowheads="1"/>
          </p:cNvSpPr>
          <p:nvPr/>
        </p:nvSpPr>
        <p:spPr bwMode="auto">
          <a:xfrm>
            <a:off x="1428750" y="940594"/>
            <a:ext cx="6086475" cy="37809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defRPr>
                <a:solidFill>
                  <a:schemeClr val="tx1"/>
                </a:solidFill>
                <a:latin typeface="Arial" charset="0"/>
              </a:defRPr>
            </a:lvl1pPr>
            <a:lvl2pPr marL="914400" indent="-457200">
              <a:defRPr>
                <a:solidFill>
                  <a:schemeClr val="tx1"/>
                </a:solidFill>
                <a:latin typeface="Arial" charset="0"/>
              </a:defRPr>
            </a:lvl2pPr>
            <a:lvl3pPr marL="1371600" indent="-457200">
              <a:defRPr>
                <a:solidFill>
                  <a:schemeClr val="tx1"/>
                </a:solidFill>
                <a:latin typeface="Arial" charset="0"/>
              </a:defRPr>
            </a:lvl3pPr>
            <a:lvl4pPr marL="1828800" indent="-457200">
              <a:defRPr>
                <a:solidFill>
                  <a:schemeClr val="tx1"/>
                </a:solidFill>
                <a:latin typeface="Arial" charset="0"/>
              </a:defRPr>
            </a:lvl4pPr>
            <a:lvl5pPr marL="2286000" indent="-457200">
              <a:defRPr>
                <a:solidFill>
                  <a:schemeClr val="tx1"/>
                </a:solidFill>
                <a:latin typeface="Arial" charset="0"/>
              </a:defRPr>
            </a:lvl5pPr>
            <a:lvl6pPr marL="2743200" indent="-457200" fontAlgn="base">
              <a:spcBef>
                <a:spcPct val="0"/>
              </a:spcBef>
              <a:spcAft>
                <a:spcPct val="0"/>
              </a:spcAft>
              <a:defRPr>
                <a:solidFill>
                  <a:schemeClr val="tx1"/>
                </a:solidFill>
                <a:latin typeface="Arial" charset="0"/>
              </a:defRPr>
            </a:lvl6pPr>
            <a:lvl7pPr marL="3200400" indent="-457200" fontAlgn="base">
              <a:spcBef>
                <a:spcPct val="0"/>
              </a:spcBef>
              <a:spcAft>
                <a:spcPct val="0"/>
              </a:spcAft>
              <a:defRPr>
                <a:solidFill>
                  <a:schemeClr val="tx1"/>
                </a:solidFill>
                <a:latin typeface="Arial" charset="0"/>
              </a:defRPr>
            </a:lvl7pPr>
            <a:lvl8pPr marL="3657600" indent="-457200" fontAlgn="base">
              <a:spcBef>
                <a:spcPct val="0"/>
              </a:spcBef>
              <a:spcAft>
                <a:spcPct val="0"/>
              </a:spcAft>
              <a:defRPr>
                <a:solidFill>
                  <a:schemeClr val="tx1"/>
                </a:solidFill>
                <a:latin typeface="Arial" charset="0"/>
              </a:defRPr>
            </a:lvl8pPr>
            <a:lvl9pPr marL="4114800" indent="-457200" fontAlgn="base">
              <a:spcBef>
                <a:spcPct val="0"/>
              </a:spcBef>
              <a:spcAft>
                <a:spcPct val="0"/>
              </a:spcAft>
              <a:defRPr>
                <a:solidFill>
                  <a:schemeClr val="tx1"/>
                </a:solidFill>
                <a:latin typeface="Arial" charset="0"/>
              </a:defRPr>
            </a:lvl9pPr>
          </a:lstStyle>
          <a:p>
            <a:pPr>
              <a:spcBef>
                <a:spcPct val="50000"/>
              </a:spcBef>
              <a:buClr>
                <a:schemeClr val="tx1"/>
              </a:buClr>
              <a:buFontTx/>
              <a:buAutoNum type="arabicParenR"/>
            </a:pPr>
            <a:r>
              <a:rPr lang="en-US" sz="1650" b="1" i="1">
                <a:latin typeface="Times New Roman" pitchFamily="18" charset="0"/>
              </a:rPr>
              <a:t>Objective:</a:t>
            </a:r>
            <a:r>
              <a:rPr lang="en-US" sz="1500">
                <a:latin typeface="Times New Roman" pitchFamily="18" charset="0"/>
              </a:rPr>
              <a:t>  Maximize daily profit</a:t>
            </a:r>
          </a:p>
          <a:p>
            <a:pPr>
              <a:lnSpc>
                <a:spcPct val="110000"/>
              </a:lnSpc>
              <a:spcBef>
                <a:spcPct val="50000"/>
              </a:spcBef>
              <a:buClr>
                <a:schemeClr val="tx1"/>
              </a:buClr>
              <a:buFontTx/>
              <a:buAutoNum type="arabicParenR"/>
            </a:pPr>
            <a:r>
              <a:rPr lang="en-US" sz="1650" b="1" i="1">
                <a:latin typeface="Times New Roman" pitchFamily="18" charset="0"/>
              </a:rPr>
              <a:t>Decision Variables:</a:t>
            </a:r>
            <a:r>
              <a:rPr lang="en-US" sz="1500">
                <a:latin typeface="Times New Roman" pitchFamily="18" charset="0"/>
              </a:rPr>
              <a:t> How many barrels of raw gasoline type </a:t>
            </a:r>
            <a:r>
              <a:rPr lang="en-US" sz="1500" i="1">
                <a:latin typeface="Times New Roman" pitchFamily="18" charset="0"/>
              </a:rPr>
              <a:t>i </a:t>
            </a:r>
            <a:r>
              <a:rPr lang="en-US" sz="1500">
                <a:latin typeface="Times New Roman" pitchFamily="18" charset="0"/>
              </a:rPr>
              <a:t>to (purchase and) use to make fuel type </a:t>
            </a:r>
            <a:r>
              <a:rPr lang="en-US" sz="1500" i="1">
                <a:latin typeface="Times New Roman" pitchFamily="18" charset="0"/>
              </a:rPr>
              <a:t>j          </a:t>
            </a:r>
            <a:r>
              <a:rPr lang="en-US" sz="1500">
                <a:latin typeface="Times New Roman" pitchFamily="18" charset="0"/>
              </a:rPr>
              <a:t>and how many barrels of raw gasoline type </a:t>
            </a:r>
            <a:r>
              <a:rPr lang="en-US" sz="1500" i="1">
                <a:latin typeface="Times New Roman" pitchFamily="18" charset="0"/>
              </a:rPr>
              <a:t>i</a:t>
            </a:r>
            <a:r>
              <a:rPr lang="en-US" sz="1500">
                <a:latin typeface="Times New Roman" pitchFamily="18" charset="0"/>
              </a:rPr>
              <a:t> to (purchase and) resell on the market           </a:t>
            </a:r>
            <a:br>
              <a:rPr lang="en-US" sz="1500">
                <a:latin typeface="Times New Roman" pitchFamily="18" charset="0"/>
              </a:rPr>
            </a:br>
            <a:r>
              <a:rPr lang="en-US" sz="1500" b="1" i="1">
                <a:latin typeface="Times New Roman" pitchFamily="18" charset="0"/>
              </a:rPr>
              <a:t>Note:</a:t>
            </a:r>
            <a:r>
              <a:rPr lang="en-US" sz="1500" b="1">
                <a:latin typeface="Times New Roman" pitchFamily="18" charset="0"/>
              </a:rPr>
              <a:t>  </a:t>
            </a:r>
            <a:r>
              <a:rPr lang="en-US" sz="1500">
                <a:latin typeface="Times New Roman" pitchFamily="18" charset="0"/>
              </a:rPr>
              <a:t>Blending problems always use double scripted variables like          because we need to keep track of  the mix of inputs (</a:t>
            </a:r>
            <a:r>
              <a:rPr lang="en-US" sz="1500" i="1">
                <a:latin typeface="Times New Roman" pitchFamily="18" charset="0"/>
              </a:rPr>
              <a:t>i</a:t>
            </a:r>
            <a:r>
              <a:rPr lang="en-US" sz="1500">
                <a:latin typeface="Times New Roman" pitchFamily="18" charset="0"/>
              </a:rPr>
              <a:t>) used to make output (</a:t>
            </a:r>
            <a:r>
              <a:rPr lang="en-US" sz="1500" i="1">
                <a:latin typeface="Times New Roman" pitchFamily="18" charset="0"/>
              </a:rPr>
              <a:t>j</a:t>
            </a:r>
            <a:r>
              <a:rPr lang="en-US" sz="1500">
                <a:latin typeface="Times New Roman" pitchFamily="18" charset="0"/>
              </a:rPr>
              <a:t>) to see if mix  constraints are satisfied.</a:t>
            </a:r>
            <a:r>
              <a:rPr lang="en-US" sz="1500" i="1">
                <a:latin typeface="Times New Roman" pitchFamily="18" charset="0"/>
              </a:rPr>
              <a:t> </a:t>
            </a:r>
          </a:p>
          <a:p>
            <a:pPr>
              <a:spcBef>
                <a:spcPct val="50000"/>
              </a:spcBef>
              <a:buClr>
                <a:schemeClr val="tx1"/>
              </a:buClr>
              <a:buFontTx/>
              <a:buAutoNum type="arabicParenR"/>
            </a:pPr>
            <a:r>
              <a:rPr lang="en-US" sz="1650" b="1" i="1">
                <a:latin typeface="Times New Roman" pitchFamily="18" charset="0"/>
              </a:rPr>
              <a:t>Constraints:</a:t>
            </a:r>
            <a:endParaRPr lang="en-US" sz="1500" i="1">
              <a:latin typeface="Times New Roman" pitchFamily="18" charset="0"/>
            </a:endParaRPr>
          </a:p>
          <a:p>
            <a:pPr lvl="1">
              <a:spcBef>
                <a:spcPct val="50000"/>
              </a:spcBef>
              <a:buClr>
                <a:schemeClr val="tx1"/>
              </a:buClr>
            </a:pPr>
            <a:r>
              <a:rPr lang="en-US" sz="1500" i="1">
                <a:latin typeface="Times New Roman" pitchFamily="18" charset="0"/>
              </a:rPr>
              <a:t>- </a:t>
            </a:r>
            <a:r>
              <a:rPr lang="en-US" sz="1500">
                <a:latin typeface="Times New Roman" pitchFamily="18" charset="0"/>
              </a:rPr>
              <a:t>Limits on availability of raw gasoline types.</a:t>
            </a:r>
          </a:p>
          <a:p>
            <a:pPr lvl="1">
              <a:spcBef>
                <a:spcPct val="50000"/>
              </a:spcBef>
              <a:buClr>
                <a:schemeClr val="tx1"/>
              </a:buClr>
            </a:pPr>
            <a:r>
              <a:rPr lang="en-US" sz="1500">
                <a:latin typeface="Times New Roman" pitchFamily="18" charset="0"/>
              </a:rPr>
              <a:t>- Minimum or Maximum demand for fuels</a:t>
            </a:r>
          </a:p>
          <a:p>
            <a:pPr lvl="1">
              <a:spcBef>
                <a:spcPct val="50000"/>
              </a:spcBef>
              <a:buClr>
                <a:schemeClr val="tx1"/>
              </a:buClr>
            </a:pPr>
            <a:r>
              <a:rPr lang="en-US" sz="1500">
                <a:latin typeface="Times New Roman" pitchFamily="18" charset="0"/>
              </a:rPr>
              <a:t>- Minimum octane rating for fuels</a:t>
            </a:r>
          </a:p>
          <a:p>
            <a:pPr>
              <a:lnSpc>
                <a:spcPct val="125000"/>
              </a:lnSpc>
              <a:spcBef>
                <a:spcPct val="50000"/>
              </a:spcBef>
              <a:buClr>
                <a:schemeClr val="tx1"/>
              </a:buClr>
            </a:pPr>
            <a:endParaRPr lang="en-US" sz="1350">
              <a:latin typeface="Times New Roman" pitchFamily="18" charset="0"/>
            </a:endParaRPr>
          </a:p>
        </p:txBody>
      </p:sp>
      <p:graphicFrame>
        <p:nvGraphicFramePr>
          <p:cNvPr id="1243139" name="Object 3"/>
          <p:cNvGraphicFramePr>
            <a:graphicFrameLocks noChangeAspect="1"/>
          </p:cNvGraphicFramePr>
          <p:nvPr/>
        </p:nvGraphicFramePr>
        <p:xfrm>
          <a:off x="4772025" y="1663304"/>
          <a:ext cx="370285" cy="247650"/>
        </p:xfrm>
        <a:graphic>
          <a:graphicData uri="http://schemas.openxmlformats.org/presentationml/2006/ole">
            <mc:AlternateContent xmlns:mc="http://schemas.openxmlformats.org/markup-compatibility/2006">
              <mc:Choice xmlns:v="urn:schemas-microsoft-com:vml" Requires="v">
                <p:oleObj name="Equation" r:id="rId3" imgW="495000" imgH="330120" progId="Equation.3">
                  <p:embed/>
                </p:oleObj>
              </mc:Choice>
              <mc:Fallback>
                <p:oleObj name="Equation" r:id="rId3" imgW="495000" imgH="330120" progId="Equation.3">
                  <p:embed/>
                  <p:pic>
                    <p:nvPicPr>
                      <p:cNvPr id="1243139"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72025" y="1663304"/>
                        <a:ext cx="370285" cy="247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43140" name="Object 4"/>
          <p:cNvGraphicFramePr>
            <a:graphicFrameLocks noChangeAspect="1"/>
          </p:cNvGraphicFramePr>
          <p:nvPr/>
        </p:nvGraphicFramePr>
        <p:xfrm>
          <a:off x="5920979" y="1897856"/>
          <a:ext cx="297656" cy="234554"/>
        </p:xfrm>
        <a:graphic>
          <a:graphicData uri="http://schemas.openxmlformats.org/presentationml/2006/ole">
            <mc:AlternateContent xmlns:mc="http://schemas.openxmlformats.org/markup-compatibility/2006">
              <mc:Choice xmlns:v="urn:schemas-microsoft-com:vml" Requires="v">
                <p:oleObj name="Equation" r:id="rId5" imgW="368280" imgH="291960" progId="Equation.3">
                  <p:embed/>
                </p:oleObj>
              </mc:Choice>
              <mc:Fallback>
                <p:oleObj name="Equation" r:id="rId5" imgW="368280" imgH="291960" progId="Equation.3">
                  <p:embed/>
                  <p:pic>
                    <p:nvPicPr>
                      <p:cNvPr id="1243140"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20979" y="1897856"/>
                        <a:ext cx="297656" cy="23455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43141" name="Object 5"/>
          <p:cNvGraphicFramePr>
            <a:graphicFrameLocks noChangeAspect="1"/>
          </p:cNvGraphicFramePr>
          <p:nvPr/>
        </p:nvGraphicFramePr>
        <p:xfrm>
          <a:off x="7017544" y="2159794"/>
          <a:ext cx="370285" cy="247650"/>
        </p:xfrm>
        <a:graphic>
          <a:graphicData uri="http://schemas.openxmlformats.org/presentationml/2006/ole">
            <mc:AlternateContent xmlns:mc="http://schemas.openxmlformats.org/markup-compatibility/2006">
              <mc:Choice xmlns:v="urn:schemas-microsoft-com:vml" Requires="v">
                <p:oleObj name="Equation" r:id="rId7" imgW="495000" imgH="330120" progId="Equation.3">
                  <p:embed/>
                </p:oleObj>
              </mc:Choice>
              <mc:Fallback>
                <p:oleObj name="Equation" r:id="rId7" imgW="495000" imgH="330120" progId="Equation.3">
                  <p:embed/>
                  <p:pic>
                    <p:nvPicPr>
                      <p:cNvPr id="1243141"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17544" y="2159794"/>
                        <a:ext cx="370285" cy="247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43142" name="Text Box 6"/>
          <p:cNvSpPr txBox="1">
            <a:spLocks noGrp="1" noChangeArrowheads="1"/>
          </p:cNvSpPr>
          <p:nvPr>
            <p:ph type="title"/>
          </p:nvPr>
        </p:nvSpPr>
        <p:spPr>
          <a:noFill/>
          <a:ln/>
        </p:spPr>
        <p:txBody>
          <a:bodyPr vert="horz" lIns="91440" tIns="34290" rIns="91440" bIns="34290" rtlCol="0" anchor="ctr">
            <a:normAutofit/>
          </a:bodyPr>
          <a:lstStyle/>
          <a:p>
            <a:pPr>
              <a:spcBef>
                <a:spcPct val="50000"/>
              </a:spcBef>
            </a:pPr>
            <a:r>
              <a:rPr lang="en-US" sz="3600" dirty="0">
                <a:solidFill>
                  <a:schemeClr val="bg1">
                    <a:lumMod val="50000"/>
                  </a:schemeClr>
                </a:solidFill>
              </a:rPr>
              <a:t>Blending Model</a:t>
            </a:r>
          </a:p>
        </p:txBody>
      </p:sp>
      <p:pic>
        <p:nvPicPr>
          <p:cNvPr id="1243143" name="Picture 7" descr="hh01426_"/>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078141" y="2928938"/>
            <a:ext cx="746522" cy="13751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762988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45186" name="Object 2"/>
          <p:cNvGraphicFramePr>
            <a:graphicFrameLocks noChangeAspect="1"/>
          </p:cNvGraphicFramePr>
          <p:nvPr/>
        </p:nvGraphicFramePr>
        <p:xfrm>
          <a:off x="2003822" y="1028701"/>
          <a:ext cx="4462463" cy="1869281"/>
        </p:xfrm>
        <a:graphic>
          <a:graphicData uri="http://schemas.openxmlformats.org/presentationml/2006/ole">
            <mc:AlternateContent xmlns:mc="http://schemas.openxmlformats.org/markup-compatibility/2006">
              <mc:Choice xmlns:v="urn:schemas-microsoft-com:vml" Requires="v">
                <p:oleObj name="Document" r:id="rId3" imgW="5947856" imgH="2495223" progId="Word.Document.8">
                  <p:embed/>
                </p:oleObj>
              </mc:Choice>
              <mc:Fallback>
                <p:oleObj name="Document" r:id="rId3" imgW="5947856" imgH="2495223" progId="Word.Document.8">
                  <p:embed/>
                  <p:pic>
                    <p:nvPicPr>
                      <p:cNvPr id="1245186"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03822" y="1028701"/>
                        <a:ext cx="4462463" cy="18692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45187" name="Object 3"/>
          <p:cNvGraphicFramePr>
            <a:graphicFrameLocks noChangeAspect="1"/>
          </p:cNvGraphicFramePr>
          <p:nvPr/>
        </p:nvGraphicFramePr>
        <p:xfrm>
          <a:off x="2160985" y="2692004"/>
          <a:ext cx="4207669" cy="1987153"/>
        </p:xfrm>
        <a:graphic>
          <a:graphicData uri="http://schemas.openxmlformats.org/presentationml/2006/ole">
            <mc:AlternateContent xmlns:mc="http://schemas.openxmlformats.org/markup-compatibility/2006">
              <mc:Choice xmlns:v="urn:schemas-microsoft-com:vml" Requires="v">
                <p:oleObj name="Document" r:id="rId5" imgW="5616759" imgH="2657227" progId="Word.Document.8">
                  <p:embed/>
                </p:oleObj>
              </mc:Choice>
              <mc:Fallback>
                <p:oleObj name="Document" r:id="rId5" imgW="5616759" imgH="2657227" progId="Word.Document.8">
                  <p:embed/>
                  <p:pic>
                    <p:nvPicPr>
                      <p:cNvPr id="1245187"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60985" y="2692004"/>
                        <a:ext cx="4207669" cy="198715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45188" name="Text Box 4"/>
          <p:cNvSpPr txBox="1">
            <a:spLocks noGrp="1" noChangeArrowheads="1"/>
          </p:cNvSpPr>
          <p:nvPr>
            <p:ph type="title"/>
          </p:nvPr>
        </p:nvSpPr>
        <p:spPr>
          <a:noFill/>
          <a:ln/>
        </p:spPr>
        <p:txBody>
          <a:bodyPr vert="horz" lIns="91440" tIns="34290" rIns="91440" bIns="34290" rtlCol="0" anchor="ctr">
            <a:normAutofit/>
          </a:bodyPr>
          <a:lstStyle/>
          <a:p>
            <a:pPr>
              <a:spcBef>
                <a:spcPct val="50000"/>
              </a:spcBef>
            </a:pPr>
            <a:r>
              <a:rPr lang="en-US" sz="3600" dirty="0">
                <a:solidFill>
                  <a:schemeClr val="bg1">
                    <a:lumMod val="50000"/>
                  </a:schemeClr>
                </a:solidFill>
              </a:rPr>
              <a:t>Blending Model – Data</a:t>
            </a:r>
          </a:p>
        </p:txBody>
      </p:sp>
    </p:spTree>
    <p:extLst>
      <p:ext uri="{BB962C8B-B14F-4D97-AF65-F5344CB8AC3E}">
        <p14:creationId xmlns:p14="http://schemas.microsoft.com/office/powerpoint/2010/main" val="10388801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7234" name="Text Box 2"/>
          <p:cNvSpPr txBox="1">
            <a:spLocks noChangeArrowheads="1"/>
          </p:cNvSpPr>
          <p:nvPr/>
        </p:nvSpPr>
        <p:spPr bwMode="auto">
          <a:xfrm>
            <a:off x="1600200" y="1325166"/>
            <a:ext cx="5772150" cy="713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35000"/>
              </a:lnSpc>
              <a:spcBef>
                <a:spcPct val="50000"/>
              </a:spcBef>
            </a:pPr>
            <a:r>
              <a:rPr lang="en-US" sz="1650" b="1">
                <a:latin typeface="Times New Roman" pitchFamily="18" charset="0"/>
              </a:rPr>
              <a:t>Blending Constraints: </a:t>
            </a:r>
            <a:r>
              <a:rPr lang="en-US" sz="1500">
                <a:latin typeface="Times New Roman" pitchFamily="18" charset="0"/>
              </a:rPr>
              <a:t>Constraint that the octane rating for fuel type 1 be at least 95 can be written: </a:t>
            </a:r>
            <a:endParaRPr lang="en-US" sz="1950" b="1">
              <a:latin typeface="Times New Roman" pitchFamily="18" charset="0"/>
            </a:endParaRPr>
          </a:p>
        </p:txBody>
      </p:sp>
      <p:graphicFrame>
        <p:nvGraphicFramePr>
          <p:cNvPr id="1247235" name="Object 3"/>
          <p:cNvGraphicFramePr>
            <a:graphicFrameLocks noChangeAspect="1"/>
          </p:cNvGraphicFramePr>
          <p:nvPr/>
        </p:nvGraphicFramePr>
        <p:xfrm>
          <a:off x="2722960" y="2171700"/>
          <a:ext cx="2591990" cy="457200"/>
        </p:xfrm>
        <a:graphic>
          <a:graphicData uri="http://schemas.openxmlformats.org/presentationml/2006/ole">
            <mc:AlternateContent xmlns:mc="http://schemas.openxmlformats.org/markup-compatibility/2006">
              <mc:Choice xmlns:v="urn:schemas-microsoft-com:vml" Requires="v">
                <p:oleObj name="Equation" r:id="rId3" imgW="3416040" imgH="609480" progId="Equation.3">
                  <p:embed/>
                </p:oleObj>
              </mc:Choice>
              <mc:Fallback>
                <p:oleObj name="Equation" r:id="rId3" imgW="3416040" imgH="609480" progId="Equation.3">
                  <p:embed/>
                  <p:pic>
                    <p:nvPicPr>
                      <p:cNvPr id="1247235"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22960" y="2171700"/>
                        <a:ext cx="259199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47236" name="Text Box 4"/>
          <p:cNvSpPr txBox="1">
            <a:spLocks noChangeArrowheads="1"/>
          </p:cNvSpPr>
          <p:nvPr/>
        </p:nvSpPr>
        <p:spPr bwMode="auto">
          <a:xfrm>
            <a:off x="1651397" y="2753916"/>
            <a:ext cx="5108972" cy="323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1500" dirty="0">
                <a:latin typeface="Times New Roman" pitchFamily="18" charset="0"/>
              </a:rPr>
              <a:t>:</a:t>
            </a:r>
          </a:p>
        </p:txBody>
      </p:sp>
      <p:sp>
        <p:nvSpPr>
          <p:cNvPr id="1247241" name="Text Box 9"/>
          <p:cNvSpPr txBox="1">
            <a:spLocks noGrp="1" noChangeArrowheads="1"/>
          </p:cNvSpPr>
          <p:nvPr>
            <p:ph type="title"/>
          </p:nvPr>
        </p:nvSpPr>
        <p:spPr>
          <a:noFill/>
          <a:ln/>
        </p:spPr>
        <p:txBody>
          <a:bodyPr vert="horz" lIns="91440" tIns="34290" rIns="91440" bIns="34290" rtlCol="0" anchor="ctr">
            <a:noAutofit/>
          </a:bodyPr>
          <a:lstStyle/>
          <a:p>
            <a:pPr>
              <a:spcBef>
                <a:spcPct val="50000"/>
              </a:spcBef>
            </a:pPr>
            <a:r>
              <a:rPr lang="en-US" sz="3200" dirty="0">
                <a:solidFill>
                  <a:schemeClr val="bg1">
                    <a:lumMod val="50000"/>
                  </a:schemeClr>
                </a:solidFill>
              </a:rPr>
              <a:t>Blending Model – Special Constraints</a:t>
            </a:r>
          </a:p>
        </p:txBody>
      </p:sp>
      <p:sp>
        <p:nvSpPr>
          <p:cNvPr id="1247242" name="Rectangle 10"/>
          <p:cNvSpPr>
            <a:spLocks noChangeArrowheads="1"/>
          </p:cNvSpPr>
          <p:nvPr/>
        </p:nvSpPr>
        <p:spPr bwMode="auto">
          <a:xfrm>
            <a:off x="1657350" y="2775347"/>
            <a:ext cx="1697901" cy="300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350"/>
              <a:t>But, this is not </a:t>
            </a:r>
            <a:r>
              <a:rPr lang="en-US" sz="1350" b="1"/>
              <a:t>linear!</a:t>
            </a:r>
          </a:p>
        </p:txBody>
      </p:sp>
    </p:spTree>
    <p:extLst>
      <p:ext uri="{BB962C8B-B14F-4D97-AF65-F5344CB8AC3E}">
        <p14:creationId xmlns:p14="http://schemas.microsoft.com/office/powerpoint/2010/main" val="126359469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1247236">
                                            <p:txEl>
                                              <p:pRg st="0" end="0"/>
                                            </p:txEl>
                                          </p:spTgt>
                                        </p:tgtEl>
                                        <p:attrNameLst>
                                          <p:attrName>style.visibility</p:attrName>
                                        </p:attrNameLst>
                                      </p:cBhvr>
                                      <p:to>
                                        <p:strVal val="visible"/>
                                      </p:to>
                                    </p:set>
                                    <p:animEffect transition="in" filter="blinds(horizontal)">
                                      <p:cBhvr>
                                        <p:cTn id="7" dur="500"/>
                                        <p:tgtEl>
                                          <p:spTgt spid="124723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4787" name="Text Box 3"/>
          <p:cNvSpPr txBox="1">
            <a:spLocks noChangeArrowheads="1"/>
          </p:cNvSpPr>
          <p:nvPr/>
        </p:nvSpPr>
        <p:spPr bwMode="auto">
          <a:xfrm>
            <a:off x="1714500" y="925116"/>
            <a:ext cx="2686050" cy="346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1650" b="1">
                <a:latin typeface="Times New Roman" pitchFamily="18" charset="0"/>
              </a:rPr>
              <a:t>Formulation:</a:t>
            </a:r>
            <a:endParaRPr lang="en-US" sz="1350">
              <a:latin typeface="Times New Roman" pitchFamily="18" charset="0"/>
            </a:endParaRPr>
          </a:p>
        </p:txBody>
      </p:sp>
      <p:sp>
        <p:nvSpPr>
          <p:cNvPr id="1654788" name="Text Box 4"/>
          <p:cNvSpPr txBox="1">
            <a:spLocks noChangeArrowheads="1"/>
          </p:cNvSpPr>
          <p:nvPr/>
        </p:nvSpPr>
        <p:spPr bwMode="auto">
          <a:xfrm>
            <a:off x="1727598" y="1245394"/>
            <a:ext cx="6044803" cy="20774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defRPr>
                <a:solidFill>
                  <a:schemeClr val="tx1"/>
                </a:solidFill>
                <a:latin typeface="Arial" charset="0"/>
              </a:defRPr>
            </a:lvl1pPr>
            <a:lvl2pPr marL="914400" indent="-457200">
              <a:defRPr>
                <a:solidFill>
                  <a:schemeClr val="tx1"/>
                </a:solidFill>
                <a:latin typeface="Arial" charset="0"/>
              </a:defRPr>
            </a:lvl2pPr>
            <a:lvl3pPr marL="1371600" indent="-457200">
              <a:defRPr>
                <a:solidFill>
                  <a:schemeClr val="tx1"/>
                </a:solidFill>
                <a:latin typeface="Arial" charset="0"/>
              </a:defRPr>
            </a:lvl3pPr>
            <a:lvl4pPr marL="1828800" indent="-457200">
              <a:defRPr>
                <a:solidFill>
                  <a:schemeClr val="tx1"/>
                </a:solidFill>
                <a:latin typeface="Arial" charset="0"/>
              </a:defRPr>
            </a:lvl4pPr>
            <a:lvl5pPr marL="2286000" indent="-457200">
              <a:defRPr>
                <a:solidFill>
                  <a:schemeClr val="tx1"/>
                </a:solidFill>
                <a:latin typeface="Arial" charset="0"/>
              </a:defRPr>
            </a:lvl5pPr>
            <a:lvl6pPr marL="2743200" indent="-457200" fontAlgn="base">
              <a:spcBef>
                <a:spcPct val="0"/>
              </a:spcBef>
              <a:spcAft>
                <a:spcPct val="0"/>
              </a:spcAft>
              <a:defRPr>
                <a:solidFill>
                  <a:schemeClr val="tx1"/>
                </a:solidFill>
                <a:latin typeface="Arial" charset="0"/>
              </a:defRPr>
            </a:lvl6pPr>
            <a:lvl7pPr marL="3200400" indent="-457200" fontAlgn="base">
              <a:spcBef>
                <a:spcPct val="0"/>
              </a:spcBef>
              <a:spcAft>
                <a:spcPct val="0"/>
              </a:spcAft>
              <a:defRPr>
                <a:solidFill>
                  <a:schemeClr val="tx1"/>
                </a:solidFill>
                <a:latin typeface="Arial" charset="0"/>
              </a:defRPr>
            </a:lvl7pPr>
            <a:lvl8pPr marL="3657600" indent="-457200" fontAlgn="base">
              <a:spcBef>
                <a:spcPct val="0"/>
              </a:spcBef>
              <a:spcAft>
                <a:spcPct val="0"/>
              </a:spcAft>
              <a:defRPr>
                <a:solidFill>
                  <a:schemeClr val="tx1"/>
                </a:solidFill>
                <a:latin typeface="Arial" charset="0"/>
              </a:defRPr>
            </a:lvl8pPr>
            <a:lvl9pPr marL="4114800" indent="-457200" fontAlgn="base">
              <a:spcBef>
                <a:spcPct val="0"/>
              </a:spcBef>
              <a:spcAft>
                <a:spcPct val="0"/>
              </a:spcAft>
              <a:defRPr>
                <a:solidFill>
                  <a:schemeClr val="tx1"/>
                </a:solidFill>
                <a:latin typeface="Arial" charset="0"/>
              </a:defRPr>
            </a:lvl9pPr>
          </a:lstStyle>
          <a:p>
            <a:pPr>
              <a:spcBef>
                <a:spcPct val="50000"/>
              </a:spcBef>
              <a:buClr>
                <a:schemeClr val="tx1"/>
              </a:buClr>
              <a:buFontTx/>
              <a:buAutoNum type="arabicParenR"/>
            </a:pPr>
            <a:r>
              <a:rPr lang="en-US" sz="1500" b="1" i="1">
                <a:latin typeface="Times New Roman" pitchFamily="18" charset="0"/>
              </a:rPr>
              <a:t>Objective</a:t>
            </a:r>
            <a:r>
              <a:rPr lang="en-US" sz="1500" b="1">
                <a:latin typeface="Times New Roman" pitchFamily="18" charset="0"/>
              </a:rPr>
              <a:t>:</a:t>
            </a:r>
            <a:r>
              <a:rPr lang="en-US" sz="1500">
                <a:latin typeface="Times New Roman" pitchFamily="18" charset="0"/>
              </a:rPr>
              <a:t> Fill specified set of orders with as few 20 ft. rolls as possible.</a:t>
            </a:r>
          </a:p>
          <a:p>
            <a:pPr>
              <a:lnSpc>
                <a:spcPct val="130000"/>
              </a:lnSpc>
              <a:spcBef>
                <a:spcPct val="50000"/>
              </a:spcBef>
              <a:buClr>
                <a:schemeClr val="tx1"/>
              </a:buClr>
              <a:buFontTx/>
              <a:buAutoNum type="arabicParenR"/>
            </a:pPr>
            <a:r>
              <a:rPr lang="en-US" sz="1500" b="1" i="1">
                <a:latin typeface="Times New Roman" pitchFamily="18" charset="0"/>
              </a:rPr>
              <a:t>Constraints:</a:t>
            </a:r>
            <a:r>
              <a:rPr lang="en-US" sz="1500" i="1">
                <a:latin typeface="Times New Roman" pitchFamily="18" charset="0"/>
              </a:rPr>
              <a:t>    	</a:t>
            </a:r>
            <a:r>
              <a:rPr lang="en-US" sz="1500">
                <a:latin typeface="Times New Roman" pitchFamily="18" charset="0"/>
              </a:rPr>
              <a:t>-</a:t>
            </a:r>
            <a:r>
              <a:rPr lang="en-US" sz="1500" i="1">
                <a:latin typeface="Times New Roman" pitchFamily="18" charset="0"/>
              </a:rPr>
              <a:t> </a:t>
            </a:r>
            <a:r>
              <a:rPr lang="en-US" sz="1500">
                <a:latin typeface="Times New Roman" pitchFamily="18" charset="0"/>
              </a:rPr>
              <a:t>Demand must be satisfied</a:t>
            </a:r>
            <a:br>
              <a:rPr lang="en-US" sz="1500">
                <a:latin typeface="Times New Roman" pitchFamily="18" charset="0"/>
              </a:rPr>
            </a:br>
            <a:r>
              <a:rPr lang="en-US" sz="1500">
                <a:latin typeface="Times New Roman" pitchFamily="18" charset="0"/>
              </a:rPr>
              <a:t>			- Cuts must come from 20 ft. rolls</a:t>
            </a:r>
          </a:p>
          <a:p>
            <a:pPr>
              <a:spcBef>
                <a:spcPct val="50000"/>
              </a:spcBef>
              <a:buClr>
                <a:schemeClr val="tx1"/>
              </a:buClr>
              <a:buFontTx/>
              <a:buAutoNum type="arabicParenR"/>
            </a:pPr>
            <a:r>
              <a:rPr lang="en-US" sz="1500" b="1" i="1">
                <a:solidFill>
                  <a:srgbClr val="D60093"/>
                </a:solidFill>
                <a:latin typeface="Times New Roman" pitchFamily="18" charset="0"/>
              </a:rPr>
              <a:t>Decision Variables</a:t>
            </a:r>
            <a:r>
              <a:rPr lang="en-US" sz="1500" b="1">
                <a:solidFill>
                  <a:srgbClr val="D60093"/>
                </a:solidFill>
                <a:latin typeface="Times New Roman" pitchFamily="18" charset="0"/>
              </a:rPr>
              <a:t>:</a:t>
            </a:r>
            <a:r>
              <a:rPr lang="en-US" sz="1500">
                <a:latin typeface="Times New Roman" pitchFamily="18" charset="0"/>
              </a:rPr>
              <a:t> Key to cutting stock problem is defining decision variables. Consider a specific problem in which there are 3 orders to fill:</a:t>
            </a:r>
          </a:p>
        </p:txBody>
      </p:sp>
      <p:graphicFrame>
        <p:nvGraphicFramePr>
          <p:cNvPr id="1654789" name="Object 5"/>
          <p:cNvGraphicFramePr>
            <a:graphicFrameLocks noChangeAspect="1"/>
          </p:cNvGraphicFramePr>
          <p:nvPr>
            <p:extLst>
              <p:ext uri="{D42A27DB-BD31-4B8C-83A1-F6EECF244321}">
                <p14:modId xmlns:p14="http://schemas.microsoft.com/office/powerpoint/2010/main" val="177728629"/>
              </p:ext>
            </p:extLst>
          </p:nvPr>
        </p:nvGraphicFramePr>
        <p:xfrm>
          <a:off x="2266950" y="3424476"/>
          <a:ext cx="3551635" cy="1456134"/>
        </p:xfrm>
        <a:graphic>
          <a:graphicData uri="http://schemas.openxmlformats.org/presentationml/2006/ole">
            <mc:AlternateContent xmlns:mc="http://schemas.openxmlformats.org/markup-compatibility/2006">
              <mc:Choice xmlns:v="urn:schemas-microsoft-com:vml" Requires="v">
                <p:oleObj name="Document" r:id="rId3" imgW="4741560" imgH="1945080" progId="Word.Document.8">
                  <p:embed/>
                </p:oleObj>
              </mc:Choice>
              <mc:Fallback>
                <p:oleObj name="Document" r:id="rId3" imgW="4741560" imgH="1945080" progId="Word.Document.8">
                  <p:embed/>
                  <p:pic>
                    <p:nvPicPr>
                      <p:cNvPr id="1654789"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66950" y="3424476"/>
                        <a:ext cx="3551635" cy="145613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654790" name="Text Box 6"/>
          <p:cNvSpPr txBox="1">
            <a:spLocks noGrp="1" noChangeArrowheads="1"/>
          </p:cNvSpPr>
          <p:nvPr>
            <p:ph type="title"/>
          </p:nvPr>
        </p:nvSpPr>
        <p:spPr>
          <a:noFill/>
          <a:ln/>
        </p:spPr>
        <p:txBody>
          <a:bodyPr vert="horz" lIns="91440" tIns="34290" rIns="91440" bIns="34290" rtlCol="0" anchor="ctr">
            <a:normAutofit/>
          </a:bodyPr>
          <a:lstStyle/>
          <a:p>
            <a:pPr>
              <a:spcBef>
                <a:spcPct val="50000"/>
              </a:spcBef>
            </a:pPr>
            <a:r>
              <a:rPr lang="en-US" dirty="0">
                <a:solidFill>
                  <a:schemeClr val="bg1">
                    <a:lumMod val="50000"/>
                  </a:schemeClr>
                </a:solidFill>
              </a:rPr>
              <a:t>Cutting Stock Model</a:t>
            </a:r>
          </a:p>
        </p:txBody>
      </p:sp>
      <p:pic>
        <p:nvPicPr>
          <p:cNvPr id="1654791" name="Picture 7" descr="pe01927_"/>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620114" y="3217663"/>
            <a:ext cx="1387078" cy="13608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428502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A3B868-6DBA-A190-49DF-34FEB0A7F200}"/>
              </a:ext>
            </a:extLst>
          </p:cNvPr>
          <p:cNvSpPr>
            <a:spLocks noGrp="1"/>
          </p:cNvSpPr>
          <p:nvPr>
            <p:ph type="title"/>
          </p:nvPr>
        </p:nvSpPr>
        <p:spPr/>
        <p:txBody>
          <a:bodyPr>
            <a:normAutofit/>
          </a:bodyPr>
          <a:lstStyle/>
          <a:p>
            <a:r>
              <a:rPr lang="en-US" dirty="0"/>
              <a:t>End of Section</a:t>
            </a:r>
            <a:br>
              <a:rPr lang="en-US" dirty="0"/>
            </a:br>
            <a:r>
              <a:rPr lang="en-US" dirty="0"/>
              <a:t>	</a:t>
            </a:r>
          </a:p>
        </p:txBody>
      </p:sp>
    </p:spTree>
    <p:extLst>
      <p:ext uri="{BB962C8B-B14F-4D97-AF65-F5344CB8AC3E}">
        <p14:creationId xmlns:p14="http://schemas.microsoft.com/office/powerpoint/2010/main" val="24645437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5554" name="Rectangle 2"/>
          <p:cNvSpPr>
            <a:spLocks noGrp="1" noChangeArrowheads="1"/>
          </p:cNvSpPr>
          <p:nvPr>
            <p:ph type="title"/>
          </p:nvPr>
        </p:nvSpPr>
        <p:spPr/>
        <p:txBody>
          <a:bodyPr>
            <a:normAutofit fontScale="90000"/>
          </a:bodyPr>
          <a:lstStyle/>
          <a:p>
            <a:r>
              <a:rPr lang="en-US" sz="4000" dirty="0">
                <a:solidFill>
                  <a:schemeClr val="bg1">
                    <a:lumMod val="50000"/>
                  </a:schemeClr>
                </a:solidFill>
              </a:rPr>
              <a:t>Linear Programming:</a:t>
            </a:r>
            <a:br>
              <a:rPr lang="en-US" sz="4000" dirty="0">
                <a:solidFill>
                  <a:schemeClr val="bg1">
                    <a:lumMod val="50000"/>
                  </a:schemeClr>
                </a:solidFill>
              </a:rPr>
            </a:br>
            <a:r>
              <a:rPr lang="en-US" sz="4000" dirty="0">
                <a:solidFill>
                  <a:schemeClr val="bg1">
                    <a:lumMod val="50000"/>
                  </a:schemeClr>
                </a:solidFill>
              </a:rPr>
              <a:t>What is it?</a:t>
            </a:r>
          </a:p>
        </p:txBody>
      </p:sp>
      <p:sp>
        <p:nvSpPr>
          <p:cNvPr id="1175555" name="Rectangle 3"/>
          <p:cNvSpPr>
            <a:spLocks noGrp="1" noChangeArrowheads="1"/>
          </p:cNvSpPr>
          <p:nvPr>
            <p:ph type="body" idx="1"/>
          </p:nvPr>
        </p:nvSpPr>
        <p:spPr/>
        <p:txBody>
          <a:bodyPr>
            <a:normAutofit fontScale="47500" lnSpcReduction="20000"/>
          </a:bodyPr>
          <a:lstStyle/>
          <a:p>
            <a:pPr>
              <a:lnSpc>
                <a:spcPct val="120000"/>
              </a:lnSpc>
            </a:pPr>
            <a:r>
              <a:rPr lang="en-US" sz="3400" dirty="0">
                <a:solidFill>
                  <a:schemeClr val="bg1">
                    <a:lumMod val="50000"/>
                  </a:schemeClr>
                </a:solidFill>
              </a:rPr>
              <a:t>Quintessential tool for optimal allocation of scarce resources, among a number of competing activities</a:t>
            </a:r>
          </a:p>
          <a:p>
            <a:pPr>
              <a:lnSpc>
                <a:spcPct val="120000"/>
              </a:lnSpc>
            </a:pPr>
            <a:endParaRPr lang="en-US" sz="3400" dirty="0">
              <a:solidFill>
                <a:schemeClr val="bg1">
                  <a:lumMod val="50000"/>
                </a:schemeClr>
              </a:solidFill>
            </a:endParaRPr>
          </a:p>
          <a:p>
            <a:pPr>
              <a:lnSpc>
                <a:spcPct val="120000"/>
              </a:lnSpc>
            </a:pPr>
            <a:r>
              <a:rPr lang="en-US" sz="3400" dirty="0">
                <a:solidFill>
                  <a:schemeClr val="bg1">
                    <a:lumMod val="50000"/>
                  </a:schemeClr>
                </a:solidFill>
              </a:rPr>
              <a:t>Workhorse of prescriptive analytics:  the output suggests a course of action</a:t>
            </a:r>
          </a:p>
          <a:p>
            <a:pPr>
              <a:lnSpc>
                <a:spcPct val="120000"/>
              </a:lnSpc>
            </a:pPr>
            <a:endParaRPr lang="en-US" sz="3400" dirty="0">
              <a:solidFill>
                <a:schemeClr val="bg1">
                  <a:lumMod val="50000"/>
                </a:schemeClr>
              </a:solidFill>
            </a:endParaRPr>
          </a:p>
          <a:p>
            <a:pPr>
              <a:lnSpc>
                <a:spcPct val="120000"/>
              </a:lnSpc>
            </a:pPr>
            <a:r>
              <a:rPr lang="en-US" sz="3400" dirty="0">
                <a:solidFill>
                  <a:schemeClr val="bg1">
                    <a:lumMod val="50000"/>
                  </a:schemeClr>
                </a:solidFill>
              </a:rPr>
              <a:t>Powerful and general problem-solving method (applies to lots of problems and if you can formulate it as a linear program, you can solve it)</a:t>
            </a:r>
          </a:p>
          <a:p>
            <a:pPr>
              <a:lnSpc>
                <a:spcPct val="120000"/>
              </a:lnSpc>
            </a:pPr>
            <a:endParaRPr lang="en-US" dirty="0">
              <a:solidFill>
                <a:schemeClr val="bg1">
                  <a:lumMod val="50000"/>
                </a:schemeClr>
              </a:solidFill>
            </a:endParaRPr>
          </a:p>
          <a:p>
            <a:pPr>
              <a:lnSpc>
                <a:spcPct val="120000"/>
              </a:lnSpc>
            </a:pPr>
            <a:r>
              <a:rPr lang="en-US" sz="3300" dirty="0">
                <a:solidFill>
                  <a:schemeClr val="bg1">
                    <a:lumMod val="50000"/>
                  </a:schemeClr>
                </a:solidFill>
              </a:rPr>
              <a:t>Note on the term “programming”</a:t>
            </a:r>
          </a:p>
          <a:p>
            <a:pPr lvl="1">
              <a:lnSpc>
                <a:spcPct val="120000"/>
              </a:lnSpc>
            </a:pPr>
            <a:r>
              <a:rPr lang="en-US" sz="2500" dirty="0">
                <a:solidFill>
                  <a:schemeClr val="bg1">
                    <a:lumMod val="50000"/>
                  </a:schemeClr>
                </a:solidFill>
              </a:rPr>
              <a:t>When the term “linear programming” was coined, the term “programming” referred to planning or scheduling within a large organization</a:t>
            </a:r>
          </a:p>
          <a:p>
            <a:pPr lvl="1">
              <a:lnSpc>
                <a:spcPct val="120000"/>
              </a:lnSpc>
            </a:pPr>
            <a:r>
              <a:rPr lang="en-US" sz="2500" dirty="0">
                <a:solidFill>
                  <a:schemeClr val="bg1">
                    <a:lumMod val="50000"/>
                  </a:schemeClr>
                </a:solidFill>
              </a:rPr>
              <a:t>Has nothing to do with what we now call computer programming</a:t>
            </a:r>
            <a:endParaRPr lang="en-US" sz="3300" dirty="0">
              <a:solidFill>
                <a:schemeClr val="bg1">
                  <a:lumMod val="50000"/>
                </a:schemeClr>
              </a:solidFill>
            </a:endParaRPr>
          </a:p>
          <a:p>
            <a:pPr lvl="1">
              <a:lnSpc>
                <a:spcPct val="90000"/>
              </a:lnSpc>
            </a:pPr>
            <a:endParaRPr lang="en-US" sz="3300" dirty="0">
              <a:solidFill>
                <a:schemeClr val="bg1">
                  <a:lumMod val="50000"/>
                </a:schemeClr>
              </a:solidFill>
            </a:endParaRPr>
          </a:p>
          <a:p>
            <a:pPr lvl="1">
              <a:lnSpc>
                <a:spcPct val="90000"/>
              </a:lnSpc>
            </a:pPr>
            <a:endParaRPr lang="en-US" dirty="0">
              <a:solidFill>
                <a:schemeClr val="bg1">
                  <a:lumMod val="50000"/>
                </a:schemeClr>
              </a:solidFill>
            </a:endParaRPr>
          </a:p>
        </p:txBody>
      </p:sp>
    </p:spTree>
    <p:extLst>
      <p:ext uri="{BB962C8B-B14F-4D97-AF65-F5344CB8AC3E}">
        <p14:creationId xmlns:p14="http://schemas.microsoft.com/office/powerpoint/2010/main" val="11170630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75555">
                                            <p:txEl>
                                              <p:pRg st="0" end="0"/>
                                            </p:txEl>
                                          </p:spTgt>
                                        </p:tgtEl>
                                        <p:attrNameLst>
                                          <p:attrName>style.visibility</p:attrName>
                                        </p:attrNameLst>
                                      </p:cBhvr>
                                      <p:to>
                                        <p:strVal val="visible"/>
                                      </p:to>
                                    </p:set>
                                    <p:animEffect transition="in" filter="fade">
                                      <p:cBhvr>
                                        <p:cTn id="7" dur="500"/>
                                        <p:tgtEl>
                                          <p:spTgt spid="1175555">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175555">
                                            <p:txEl>
                                              <p:pRg st="2" end="2"/>
                                            </p:txEl>
                                          </p:spTgt>
                                        </p:tgtEl>
                                        <p:attrNameLst>
                                          <p:attrName>style.visibility</p:attrName>
                                        </p:attrNameLst>
                                      </p:cBhvr>
                                      <p:to>
                                        <p:strVal val="visible"/>
                                      </p:to>
                                    </p:set>
                                    <p:animEffect transition="in" filter="fade">
                                      <p:cBhvr>
                                        <p:cTn id="10" dur="500"/>
                                        <p:tgtEl>
                                          <p:spTgt spid="1175555">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175555">
                                            <p:txEl>
                                              <p:pRg st="4" end="4"/>
                                            </p:txEl>
                                          </p:spTgt>
                                        </p:tgtEl>
                                        <p:attrNameLst>
                                          <p:attrName>style.visibility</p:attrName>
                                        </p:attrNameLst>
                                      </p:cBhvr>
                                      <p:to>
                                        <p:strVal val="visible"/>
                                      </p:to>
                                    </p:set>
                                    <p:animEffect transition="in" filter="fade">
                                      <p:cBhvr>
                                        <p:cTn id="13" dur="500"/>
                                        <p:tgtEl>
                                          <p:spTgt spid="1175555">
                                            <p:txEl>
                                              <p:pRg st="4" end="4"/>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175555">
                                            <p:txEl>
                                              <p:pRg st="6" end="6"/>
                                            </p:txEl>
                                          </p:spTgt>
                                        </p:tgtEl>
                                        <p:attrNameLst>
                                          <p:attrName>style.visibility</p:attrName>
                                        </p:attrNameLst>
                                      </p:cBhvr>
                                      <p:to>
                                        <p:strVal val="visible"/>
                                      </p:to>
                                    </p:set>
                                    <p:animEffect transition="in" filter="fade">
                                      <p:cBhvr>
                                        <p:cTn id="18" dur="500"/>
                                        <p:tgtEl>
                                          <p:spTgt spid="1175555">
                                            <p:txEl>
                                              <p:pRg st="6" end="6"/>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1175555">
                                            <p:txEl>
                                              <p:pRg st="7" end="7"/>
                                            </p:txEl>
                                          </p:spTgt>
                                        </p:tgtEl>
                                        <p:attrNameLst>
                                          <p:attrName>style.visibility</p:attrName>
                                        </p:attrNameLst>
                                      </p:cBhvr>
                                      <p:to>
                                        <p:strVal val="visible"/>
                                      </p:to>
                                    </p:set>
                                    <p:animEffect transition="in" filter="fade">
                                      <p:cBhvr>
                                        <p:cTn id="21" dur="500"/>
                                        <p:tgtEl>
                                          <p:spTgt spid="1175555">
                                            <p:txEl>
                                              <p:pRg st="7" end="7"/>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1175555">
                                            <p:txEl>
                                              <p:pRg st="8" end="8"/>
                                            </p:txEl>
                                          </p:spTgt>
                                        </p:tgtEl>
                                        <p:attrNameLst>
                                          <p:attrName>style.visibility</p:attrName>
                                        </p:attrNameLst>
                                      </p:cBhvr>
                                      <p:to>
                                        <p:strVal val="visible"/>
                                      </p:to>
                                    </p:set>
                                    <p:animEffect transition="in" filter="fade">
                                      <p:cBhvr>
                                        <p:cTn id="24" dur="500"/>
                                        <p:tgtEl>
                                          <p:spTgt spid="1175555">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5554" name="Rectangle 2"/>
          <p:cNvSpPr>
            <a:spLocks noGrp="1" noChangeArrowheads="1"/>
          </p:cNvSpPr>
          <p:nvPr>
            <p:ph type="title"/>
          </p:nvPr>
        </p:nvSpPr>
        <p:spPr/>
        <p:txBody>
          <a:bodyPr>
            <a:normAutofit fontScale="90000"/>
          </a:bodyPr>
          <a:lstStyle/>
          <a:p>
            <a:r>
              <a:rPr lang="en-US" sz="4000" dirty="0">
                <a:solidFill>
                  <a:schemeClr val="bg1">
                    <a:lumMod val="50000"/>
                  </a:schemeClr>
                </a:solidFill>
              </a:rPr>
              <a:t>Linear Programming:</a:t>
            </a:r>
            <a:br>
              <a:rPr lang="en-US" sz="4000" dirty="0">
                <a:solidFill>
                  <a:schemeClr val="bg1">
                    <a:lumMod val="50000"/>
                  </a:schemeClr>
                </a:solidFill>
              </a:rPr>
            </a:br>
            <a:r>
              <a:rPr lang="en-US" sz="4000" dirty="0">
                <a:solidFill>
                  <a:schemeClr val="bg1">
                    <a:lumMod val="50000"/>
                  </a:schemeClr>
                </a:solidFill>
              </a:rPr>
              <a:t>Why Significant?</a:t>
            </a:r>
          </a:p>
        </p:txBody>
      </p:sp>
      <p:sp>
        <p:nvSpPr>
          <p:cNvPr id="1175555" name="Rectangle 3"/>
          <p:cNvSpPr>
            <a:spLocks noGrp="1" noChangeArrowheads="1"/>
          </p:cNvSpPr>
          <p:nvPr>
            <p:ph type="body" idx="1"/>
          </p:nvPr>
        </p:nvSpPr>
        <p:spPr/>
        <p:txBody>
          <a:bodyPr>
            <a:normAutofit fontScale="47500" lnSpcReduction="20000"/>
          </a:bodyPr>
          <a:lstStyle/>
          <a:p>
            <a:pPr lvl="1">
              <a:lnSpc>
                <a:spcPct val="90000"/>
              </a:lnSpc>
            </a:pPr>
            <a:endParaRPr lang="en-US" dirty="0">
              <a:solidFill>
                <a:schemeClr val="bg1">
                  <a:lumMod val="50000"/>
                </a:schemeClr>
              </a:solidFill>
            </a:endParaRPr>
          </a:p>
          <a:p>
            <a:pPr>
              <a:lnSpc>
                <a:spcPct val="120000"/>
              </a:lnSpc>
            </a:pPr>
            <a:r>
              <a:rPr lang="en-US" dirty="0">
                <a:solidFill>
                  <a:schemeClr val="bg1">
                    <a:lumMod val="50000"/>
                  </a:schemeClr>
                </a:solidFill>
              </a:rPr>
              <a:t>Forms the basis of Integer, Non-Linear Programming, and Heuristics</a:t>
            </a:r>
          </a:p>
          <a:p>
            <a:pPr>
              <a:lnSpc>
                <a:spcPct val="120000"/>
              </a:lnSpc>
            </a:pPr>
            <a:r>
              <a:rPr lang="en-US" dirty="0">
                <a:solidFill>
                  <a:schemeClr val="bg1">
                    <a:lumMod val="50000"/>
                  </a:schemeClr>
                </a:solidFill>
              </a:rPr>
              <a:t>Fast commercial solvers</a:t>
            </a:r>
          </a:p>
          <a:p>
            <a:pPr>
              <a:lnSpc>
                <a:spcPct val="120000"/>
              </a:lnSpc>
            </a:pPr>
            <a:r>
              <a:rPr lang="en-US" dirty="0">
                <a:solidFill>
                  <a:schemeClr val="bg1">
                    <a:lumMod val="50000"/>
                  </a:schemeClr>
                </a:solidFill>
              </a:rPr>
              <a:t>Powerful modeling languages</a:t>
            </a:r>
          </a:p>
          <a:p>
            <a:pPr>
              <a:lnSpc>
                <a:spcPct val="120000"/>
              </a:lnSpc>
            </a:pPr>
            <a:endParaRPr lang="en-US" dirty="0">
              <a:solidFill>
                <a:schemeClr val="bg1">
                  <a:lumMod val="50000"/>
                </a:schemeClr>
              </a:solidFill>
            </a:endParaRPr>
          </a:p>
          <a:p>
            <a:pPr>
              <a:lnSpc>
                <a:spcPct val="120000"/>
              </a:lnSpc>
            </a:pPr>
            <a:r>
              <a:rPr lang="en-US" dirty="0">
                <a:solidFill>
                  <a:schemeClr val="bg1">
                    <a:lumMod val="50000"/>
                  </a:schemeClr>
                </a:solidFill>
              </a:rPr>
              <a:t>Widely applicable to industry</a:t>
            </a:r>
          </a:p>
          <a:p>
            <a:pPr lvl="1">
              <a:lnSpc>
                <a:spcPct val="120000"/>
              </a:lnSpc>
            </a:pPr>
            <a:r>
              <a:rPr lang="en-US" dirty="0">
                <a:solidFill>
                  <a:schemeClr val="bg1">
                    <a:lumMod val="50000"/>
                  </a:schemeClr>
                </a:solidFill>
              </a:rPr>
              <a:t>When someone mentions “optimizing” a process, chances are they are referring to LP</a:t>
            </a:r>
          </a:p>
          <a:p>
            <a:pPr lvl="1">
              <a:lnSpc>
                <a:spcPct val="120000"/>
              </a:lnSpc>
            </a:pPr>
            <a:r>
              <a:rPr lang="en-US" dirty="0">
                <a:solidFill>
                  <a:schemeClr val="bg1">
                    <a:lumMod val="50000"/>
                  </a:schemeClr>
                </a:solidFill>
              </a:rPr>
              <a:t>Embedded in many types of applications</a:t>
            </a:r>
          </a:p>
          <a:p>
            <a:pPr lvl="1">
              <a:lnSpc>
                <a:spcPct val="120000"/>
              </a:lnSpc>
            </a:pPr>
            <a:r>
              <a:rPr lang="en-US" dirty="0">
                <a:solidFill>
                  <a:schemeClr val="bg1">
                    <a:lumMod val="50000"/>
                  </a:schemeClr>
                </a:solidFill>
              </a:rPr>
              <a:t>Probably used somewhere in the companies you are associated with</a:t>
            </a:r>
          </a:p>
          <a:p>
            <a:pPr>
              <a:lnSpc>
                <a:spcPct val="120000"/>
              </a:lnSpc>
            </a:pPr>
            <a:endParaRPr lang="en-US" dirty="0">
              <a:solidFill>
                <a:schemeClr val="bg1">
                  <a:lumMod val="50000"/>
                </a:schemeClr>
              </a:solidFill>
            </a:endParaRPr>
          </a:p>
          <a:p>
            <a:pPr>
              <a:lnSpc>
                <a:spcPct val="120000"/>
              </a:lnSpc>
            </a:pPr>
            <a:r>
              <a:rPr lang="en-US" dirty="0">
                <a:solidFill>
                  <a:schemeClr val="bg1">
                    <a:lumMod val="50000"/>
                  </a:schemeClr>
                </a:solidFill>
              </a:rPr>
              <a:t>One of the most important mathematical techniques of the 20</a:t>
            </a:r>
            <a:r>
              <a:rPr lang="en-US" baseline="30000" dirty="0">
                <a:solidFill>
                  <a:schemeClr val="bg1">
                    <a:lumMod val="50000"/>
                  </a:schemeClr>
                </a:solidFill>
              </a:rPr>
              <a:t>th</a:t>
            </a:r>
            <a:r>
              <a:rPr lang="en-US" dirty="0">
                <a:solidFill>
                  <a:schemeClr val="bg1">
                    <a:lumMod val="50000"/>
                  </a:schemeClr>
                </a:solidFill>
              </a:rPr>
              <a:t> century</a:t>
            </a:r>
          </a:p>
          <a:p>
            <a:pPr lvl="1">
              <a:lnSpc>
                <a:spcPct val="120000"/>
              </a:lnSpc>
            </a:pPr>
            <a:r>
              <a:rPr lang="en-US" dirty="0">
                <a:solidFill>
                  <a:schemeClr val="bg1">
                    <a:lumMod val="50000"/>
                  </a:schemeClr>
                </a:solidFill>
              </a:rPr>
              <a:t>Nobel Prize in Economics in 1975</a:t>
            </a:r>
          </a:p>
          <a:p>
            <a:pPr lvl="1">
              <a:lnSpc>
                <a:spcPct val="90000"/>
              </a:lnSpc>
            </a:pPr>
            <a:endParaRPr lang="en-US" dirty="0">
              <a:solidFill>
                <a:schemeClr val="bg1">
                  <a:lumMod val="50000"/>
                </a:schemeClr>
              </a:solidFill>
            </a:endParaRPr>
          </a:p>
          <a:p>
            <a:pPr marL="457200" lvl="1" indent="0">
              <a:lnSpc>
                <a:spcPct val="90000"/>
              </a:lnSpc>
              <a:buNone/>
            </a:pPr>
            <a:endParaRPr lang="en-US" dirty="0">
              <a:solidFill>
                <a:schemeClr val="bg1">
                  <a:lumMod val="50000"/>
                </a:schemeClr>
              </a:solidFill>
            </a:endParaRPr>
          </a:p>
        </p:txBody>
      </p:sp>
    </p:spTree>
    <p:extLst>
      <p:ext uri="{BB962C8B-B14F-4D97-AF65-F5344CB8AC3E}">
        <p14:creationId xmlns:p14="http://schemas.microsoft.com/office/powerpoint/2010/main" val="3702061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75555">
                                            <p:txEl>
                                              <p:pRg st="1" end="1"/>
                                            </p:txEl>
                                          </p:spTgt>
                                        </p:tgtEl>
                                        <p:attrNameLst>
                                          <p:attrName>style.visibility</p:attrName>
                                        </p:attrNameLst>
                                      </p:cBhvr>
                                      <p:to>
                                        <p:strVal val="visible"/>
                                      </p:to>
                                    </p:set>
                                    <p:animEffect transition="in" filter="fade">
                                      <p:cBhvr>
                                        <p:cTn id="7" dur="500"/>
                                        <p:tgtEl>
                                          <p:spTgt spid="1175555">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175555">
                                            <p:txEl>
                                              <p:pRg st="2" end="2"/>
                                            </p:txEl>
                                          </p:spTgt>
                                        </p:tgtEl>
                                        <p:attrNameLst>
                                          <p:attrName>style.visibility</p:attrName>
                                        </p:attrNameLst>
                                      </p:cBhvr>
                                      <p:to>
                                        <p:strVal val="visible"/>
                                      </p:to>
                                    </p:set>
                                    <p:animEffect transition="in" filter="fade">
                                      <p:cBhvr>
                                        <p:cTn id="10" dur="500"/>
                                        <p:tgtEl>
                                          <p:spTgt spid="1175555">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175555">
                                            <p:txEl>
                                              <p:pRg st="3" end="3"/>
                                            </p:txEl>
                                          </p:spTgt>
                                        </p:tgtEl>
                                        <p:attrNameLst>
                                          <p:attrName>style.visibility</p:attrName>
                                        </p:attrNameLst>
                                      </p:cBhvr>
                                      <p:to>
                                        <p:strVal val="visible"/>
                                      </p:to>
                                    </p:set>
                                    <p:animEffect transition="in" filter="fade">
                                      <p:cBhvr>
                                        <p:cTn id="13" dur="500"/>
                                        <p:tgtEl>
                                          <p:spTgt spid="1175555">
                                            <p:txEl>
                                              <p:pRg st="3" end="3"/>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175555">
                                            <p:txEl>
                                              <p:pRg st="5" end="5"/>
                                            </p:txEl>
                                          </p:spTgt>
                                        </p:tgtEl>
                                        <p:attrNameLst>
                                          <p:attrName>style.visibility</p:attrName>
                                        </p:attrNameLst>
                                      </p:cBhvr>
                                      <p:to>
                                        <p:strVal val="visible"/>
                                      </p:to>
                                    </p:set>
                                    <p:animEffect transition="in" filter="fade">
                                      <p:cBhvr>
                                        <p:cTn id="18" dur="500"/>
                                        <p:tgtEl>
                                          <p:spTgt spid="1175555">
                                            <p:txEl>
                                              <p:pRg st="5" end="5"/>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1175555">
                                            <p:txEl>
                                              <p:pRg st="6" end="6"/>
                                            </p:txEl>
                                          </p:spTgt>
                                        </p:tgtEl>
                                        <p:attrNameLst>
                                          <p:attrName>style.visibility</p:attrName>
                                        </p:attrNameLst>
                                      </p:cBhvr>
                                      <p:to>
                                        <p:strVal val="visible"/>
                                      </p:to>
                                    </p:set>
                                    <p:animEffect transition="in" filter="fade">
                                      <p:cBhvr>
                                        <p:cTn id="21" dur="500"/>
                                        <p:tgtEl>
                                          <p:spTgt spid="1175555">
                                            <p:txEl>
                                              <p:pRg st="6" end="6"/>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1175555">
                                            <p:txEl>
                                              <p:pRg st="7" end="7"/>
                                            </p:txEl>
                                          </p:spTgt>
                                        </p:tgtEl>
                                        <p:attrNameLst>
                                          <p:attrName>style.visibility</p:attrName>
                                        </p:attrNameLst>
                                      </p:cBhvr>
                                      <p:to>
                                        <p:strVal val="visible"/>
                                      </p:to>
                                    </p:set>
                                    <p:animEffect transition="in" filter="fade">
                                      <p:cBhvr>
                                        <p:cTn id="24" dur="500"/>
                                        <p:tgtEl>
                                          <p:spTgt spid="1175555">
                                            <p:txEl>
                                              <p:pRg st="7" end="7"/>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1175555">
                                            <p:txEl>
                                              <p:pRg st="8" end="8"/>
                                            </p:txEl>
                                          </p:spTgt>
                                        </p:tgtEl>
                                        <p:attrNameLst>
                                          <p:attrName>style.visibility</p:attrName>
                                        </p:attrNameLst>
                                      </p:cBhvr>
                                      <p:to>
                                        <p:strVal val="visible"/>
                                      </p:to>
                                    </p:set>
                                    <p:animEffect transition="in" filter="fade">
                                      <p:cBhvr>
                                        <p:cTn id="27" dur="500"/>
                                        <p:tgtEl>
                                          <p:spTgt spid="1175555">
                                            <p:txEl>
                                              <p:pRg st="8" end="8"/>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175555">
                                            <p:txEl>
                                              <p:pRg st="10" end="10"/>
                                            </p:txEl>
                                          </p:spTgt>
                                        </p:tgtEl>
                                        <p:attrNameLst>
                                          <p:attrName>style.visibility</p:attrName>
                                        </p:attrNameLst>
                                      </p:cBhvr>
                                      <p:to>
                                        <p:strVal val="visible"/>
                                      </p:to>
                                    </p:set>
                                    <p:animEffect transition="in" filter="fade">
                                      <p:cBhvr>
                                        <p:cTn id="32" dur="500"/>
                                        <p:tgtEl>
                                          <p:spTgt spid="1175555">
                                            <p:txEl>
                                              <p:pRg st="10" end="10"/>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1175555">
                                            <p:txEl>
                                              <p:pRg st="11" end="11"/>
                                            </p:txEl>
                                          </p:spTgt>
                                        </p:tgtEl>
                                        <p:attrNameLst>
                                          <p:attrName>style.visibility</p:attrName>
                                        </p:attrNameLst>
                                      </p:cBhvr>
                                      <p:to>
                                        <p:strVal val="visible"/>
                                      </p:to>
                                    </p:set>
                                    <p:animEffect transition="in" filter="fade">
                                      <p:cBhvr>
                                        <p:cTn id="35" dur="500"/>
                                        <p:tgtEl>
                                          <p:spTgt spid="1175555">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02" name="Rectangle 2"/>
          <p:cNvSpPr>
            <a:spLocks noGrp="1" noChangeArrowheads="1"/>
          </p:cNvSpPr>
          <p:nvPr>
            <p:ph type="title"/>
          </p:nvPr>
        </p:nvSpPr>
        <p:spPr/>
        <p:txBody>
          <a:bodyPr>
            <a:normAutofit/>
          </a:bodyPr>
          <a:lstStyle/>
          <a:p>
            <a:r>
              <a:rPr lang="en-US" sz="4000" dirty="0">
                <a:solidFill>
                  <a:schemeClr val="bg1">
                    <a:lumMod val="50000"/>
                  </a:schemeClr>
                </a:solidFill>
              </a:rPr>
              <a:t>Part of Quantitative Tool-Kit</a:t>
            </a:r>
          </a:p>
        </p:txBody>
      </p:sp>
      <p:pic>
        <p:nvPicPr>
          <p:cNvPr id="1177603" name="Picture 3" descr="BusinessWeek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43301" y="1143000"/>
            <a:ext cx="1821656" cy="385763"/>
          </a:xfrm>
          <a:prstGeom prst="rect">
            <a:avLst/>
          </a:prstGeom>
          <a:noFill/>
          <a:extLst>
            <a:ext uri="{909E8E84-426E-40DD-AFC4-6F175D3DCCD1}">
              <a14:hiddenFill xmlns:a14="http://schemas.microsoft.com/office/drawing/2010/main">
                <a:solidFill>
                  <a:srgbClr val="FFFFFF"/>
                </a:solidFill>
              </a14:hiddenFill>
            </a:ext>
          </a:extLst>
        </p:spPr>
      </p:pic>
      <p:sp>
        <p:nvSpPr>
          <p:cNvPr id="1177604" name="Text Box 4"/>
          <p:cNvSpPr txBox="1">
            <a:spLocks noChangeArrowheads="1"/>
          </p:cNvSpPr>
          <p:nvPr/>
        </p:nvSpPr>
        <p:spPr bwMode="auto">
          <a:xfrm>
            <a:off x="1485900" y="1714501"/>
            <a:ext cx="6115050"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dirty="0">
                <a:solidFill>
                  <a:schemeClr val="bg1">
                    <a:lumMod val="50000"/>
                  </a:schemeClr>
                </a:solidFill>
                <a:latin typeface="Comic Sans MS" pitchFamily="66" charset="0"/>
              </a:rPr>
              <a:t>“The B-school education that emerged after the war was hugely different.  Business was adopting new quantitative tools– including cost-accounting systems and linear programming– that had come out of the military” </a:t>
            </a:r>
          </a:p>
          <a:p>
            <a:endParaRPr lang="en-US" dirty="0">
              <a:solidFill>
                <a:schemeClr val="bg1">
                  <a:lumMod val="50000"/>
                </a:schemeClr>
              </a:solidFill>
              <a:latin typeface="Comic Sans MS" pitchFamily="66" charset="0"/>
            </a:endParaRPr>
          </a:p>
          <a:p>
            <a:r>
              <a:rPr lang="en-US" sz="1200" dirty="0">
                <a:solidFill>
                  <a:schemeClr val="bg1">
                    <a:lumMod val="50000"/>
                  </a:schemeClr>
                </a:solidFill>
                <a:latin typeface="Comic Sans MS" pitchFamily="66" charset="0"/>
              </a:rPr>
              <a:t>						Nov 5, 2007;  page 90.</a:t>
            </a:r>
          </a:p>
        </p:txBody>
      </p:sp>
    </p:spTree>
    <p:extLst>
      <p:ext uri="{BB962C8B-B14F-4D97-AF65-F5344CB8AC3E}">
        <p14:creationId xmlns:p14="http://schemas.microsoft.com/office/powerpoint/2010/main" val="30063929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2693" name="Rectangle 5"/>
          <p:cNvSpPr>
            <a:spLocks noGrp="1" noChangeArrowheads="1"/>
          </p:cNvSpPr>
          <p:nvPr>
            <p:ph type="title"/>
          </p:nvPr>
        </p:nvSpPr>
        <p:spPr/>
        <p:txBody>
          <a:bodyPr>
            <a:normAutofit/>
          </a:bodyPr>
          <a:lstStyle/>
          <a:p>
            <a:r>
              <a:rPr lang="en-US" sz="4000" dirty="0">
                <a:solidFill>
                  <a:schemeClr val="bg1">
                    <a:lumMod val="50000"/>
                  </a:schemeClr>
                </a:solidFill>
              </a:rPr>
              <a:t>The Decade of the 70’s</a:t>
            </a:r>
          </a:p>
        </p:txBody>
      </p:sp>
      <p:sp>
        <p:nvSpPr>
          <p:cNvPr id="2162694" name="Rectangle 6"/>
          <p:cNvSpPr>
            <a:spLocks noGrp="1" noChangeArrowheads="1"/>
          </p:cNvSpPr>
          <p:nvPr>
            <p:ph type="body" idx="1"/>
          </p:nvPr>
        </p:nvSpPr>
        <p:spPr/>
        <p:txBody>
          <a:bodyPr>
            <a:normAutofit fontScale="47500" lnSpcReduction="20000"/>
          </a:bodyPr>
          <a:lstStyle/>
          <a:p>
            <a:r>
              <a:rPr lang="en-US" dirty="0">
                <a:solidFill>
                  <a:schemeClr val="bg1">
                    <a:lumMod val="50000"/>
                  </a:schemeClr>
                </a:solidFill>
              </a:rPr>
              <a:t>Interest in optimization flowered</a:t>
            </a:r>
          </a:p>
          <a:p>
            <a:pPr lvl="1"/>
            <a:r>
              <a:rPr lang="en-US" dirty="0">
                <a:solidFill>
                  <a:schemeClr val="bg1">
                    <a:lumMod val="50000"/>
                  </a:schemeClr>
                </a:solidFill>
              </a:rPr>
              <a:t>Success stories from the war led to a lot of research</a:t>
            </a:r>
          </a:p>
          <a:p>
            <a:pPr lvl="1"/>
            <a:r>
              <a:rPr lang="en-US" dirty="0">
                <a:solidFill>
                  <a:schemeClr val="bg1">
                    <a:lumMod val="50000"/>
                  </a:schemeClr>
                </a:solidFill>
              </a:rPr>
              <a:t>Numerous new applications identified</a:t>
            </a:r>
          </a:p>
          <a:p>
            <a:pPr lvl="2"/>
            <a:r>
              <a:rPr lang="en-US" dirty="0">
                <a:solidFill>
                  <a:schemeClr val="bg1">
                    <a:lumMod val="50000"/>
                  </a:schemeClr>
                </a:solidFill>
              </a:rPr>
              <a:t>Large scale planning applications particularly popular</a:t>
            </a:r>
          </a:p>
          <a:p>
            <a:pPr lvl="1"/>
            <a:r>
              <a:rPr lang="en-US" dirty="0">
                <a:solidFill>
                  <a:schemeClr val="bg1">
                    <a:lumMod val="50000"/>
                  </a:schemeClr>
                </a:solidFill>
              </a:rPr>
              <a:t>Funding widely available</a:t>
            </a:r>
          </a:p>
          <a:p>
            <a:endParaRPr lang="en-US" dirty="0">
              <a:solidFill>
                <a:schemeClr val="bg1">
                  <a:lumMod val="50000"/>
                </a:schemeClr>
              </a:solidFill>
            </a:endParaRPr>
          </a:p>
          <a:p>
            <a:r>
              <a:rPr lang="en-US" dirty="0">
                <a:solidFill>
                  <a:schemeClr val="bg1">
                    <a:lumMod val="50000"/>
                  </a:schemeClr>
                </a:solidFill>
              </a:rPr>
              <a:t>Significant difficulties emerged</a:t>
            </a:r>
          </a:p>
          <a:p>
            <a:pPr lvl="1"/>
            <a:r>
              <a:rPr lang="en-US" dirty="0">
                <a:solidFill>
                  <a:schemeClr val="bg1">
                    <a:lumMod val="50000"/>
                  </a:schemeClr>
                </a:solidFill>
              </a:rPr>
              <a:t>Building applications was very expensive and very risky</a:t>
            </a:r>
          </a:p>
          <a:p>
            <a:pPr lvl="2"/>
            <a:r>
              <a:rPr lang="en-US" dirty="0">
                <a:solidFill>
                  <a:schemeClr val="bg1">
                    <a:lumMod val="50000"/>
                  </a:schemeClr>
                </a:solidFill>
              </a:rPr>
              <a:t>3-4 year development cycles</a:t>
            </a:r>
          </a:p>
          <a:p>
            <a:pPr lvl="2"/>
            <a:r>
              <a:rPr lang="en-US" dirty="0">
                <a:solidFill>
                  <a:schemeClr val="bg1">
                    <a:lumMod val="50000"/>
                  </a:schemeClr>
                </a:solidFill>
              </a:rPr>
              <a:t>Developers and application owners had to be multi-faceted experts:   Computer, Data, Algorithm, and Modeling skills necessary.</a:t>
            </a:r>
          </a:p>
          <a:p>
            <a:pPr lvl="3"/>
            <a:r>
              <a:rPr lang="en-US" dirty="0">
                <a:solidFill>
                  <a:schemeClr val="bg1">
                    <a:lumMod val="50000"/>
                  </a:schemeClr>
                </a:solidFill>
              </a:rPr>
              <a:t>“Deploying an application was virtually impossible”</a:t>
            </a:r>
          </a:p>
          <a:p>
            <a:pPr lvl="2"/>
            <a:r>
              <a:rPr lang="en-US" dirty="0">
                <a:solidFill>
                  <a:schemeClr val="bg1">
                    <a:lumMod val="50000"/>
                  </a:schemeClr>
                </a:solidFill>
              </a:rPr>
              <a:t>Technology just wasn’t ready:   LPs were hard and MIP was a disaster</a:t>
            </a:r>
          </a:p>
          <a:p>
            <a:pPr lvl="1"/>
            <a:endParaRPr lang="en-US" dirty="0">
              <a:solidFill>
                <a:schemeClr val="bg1">
                  <a:lumMod val="50000"/>
                </a:schemeClr>
              </a:solidFill>
            </a:endParaRPr>
          </a:p>
          <a:p>
            <a:r>
              <a:rPr lang="en-US" b="1" dirty="0">
                <a:solidFill>
                  <a:schemeClr val="bg1">
                    <a:lumMod val="50000"/>
                  </a:schemeClr>
                </a:solidFill>
              </a:rPr>
              <a:t>Result</a:t>
            </a:r>
            <a:r>
              <a:rPr lang="en-US" dirty="0">
                <a:solidFill>
                  <a:schemeClr val="bg1">
                    <a:lumMod val="50000"/>
                  </a:schemeClr>
                </a:solidFill>
              </a:rPr>
              <a:t>:  Losing faith in the technology and some of that persists to this day.</a:t>
            </a:r>
          </a:p>
        </p:txBody>
      </p:sp>
      <p:pic>
        <p:nvPicPr>
          <p:cNvPr id="6" name="Picture 5">
            <a:extLst>
              <a:ext uri="{FF2B5EF4-FFF2-40B4-BE49-F238E27FC236}">
                <a16:creationId xmlns:a16="http://schemas.microsoft.com/office/drawing/2014/main" id="{0870261F-A4A6-40F0-83DB-B92B072D623F}"/>
              </a:ext>
            </a:extLst>
          </p:cNvPr>
          <p:cNvPicPr>
            <a:picLocks noChangeAspect="1"/>
          </p:cNvPicPr>
          <p:nvPr/>
        </p:nvPicPr>
        <p:blipFill>
          <a:blip r:embed="rId3"/>
          <a:stretch>
            <a:fillRect/>
          </a:stretch>
        </p:blipFill>
        <p:spPr>
          <a:xfrm>
            <a:off x="7661752" y="105951"/>
            <a:ext cx="1357346" cy="1960611"/>
          </a:xfrm>
          <a:prstGeom prst="rect">
            <a:avLst/>
          </a:prstGeom>
        </p:spPr>
      </p:pic>
    </p:spTree>
    <p:extLst>
      <p:ext uri="{BB962C8B-B14F-4D97-AF65-F5344CB8AC3E}">
        <p14:creationId xmlns:p14="http://schemas.microsoft.com/office/powerpoint/2010/main" val="289985221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62694">
                                            <p:txEl>
                                              <p:pRg st="6" end="6"/>
                                            </p:txEl>
                                          </p:spTgt>
                                        </p:tgtEl>
                                        <p:attrNameLst>
                                          <p:attrName>style.visibility</p:attrName>
                                        </p:attrNameLst>
                                      </p:cBhvr>
                                      <p:to>
                                        <p:strVal val="visible"/>
                                      </p:to>
                                    </p:set>
                                    <p:animEffect transition="in" filter="fade">
                                      <p:cBhvr>
                                        <p:cTn id="7" dur="500"/>
                                        <p:tgtEl>
                                          <p:spTgt spid="2162694">
                                            <p:txEl>
                                              <p:pRg st="6" end="6"/>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162694">
                                            <p:txEl>
                                              <p:pRg st="7" end="7"/>
                                            </p:txEl>
                                          </p:spTgt>
                                        </p:tgtEl>
                                        <p:attrNameLst>
                                          <p:attrName>style.visibility</p:attrName>
                                        </p:attrNameLst>
                                      </p:cBhvr>
                                      <p:to>
                                        <p:strVal val="visible"/>
                                      </p:to>
                                    </p:set>
                                    <p:animEffect transition="in" filter="fade">
                                      <p:cBhvr>
                                        <p:cTn id="10" dur="500"/>
                                        <p:tgtEl>
                                          <p:spTgt spid="2162694">
                                            <p:txEl>
                                              <p:pRg st="7" end="7"/>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2162694">
                                            <p:txEl>
                                              <p:pRg st="8" end="8"/>
                                            </p:txEl>
                                          </p:spTgt>
                                        </p:tgtEl>
                                        <p:attrNameLst>
                                          <p:attrName>style.visibility</p:attrName>
                                        </p:attrNameLst>
                                      </p:cBhvr>
                                      <p:to>
                                        <p:strVal val="visible"/>
                                      </p:to>
                                    </p:set>
                                    <p:animEffect transition="in" filter="fade">
                                      <p:cBhvr>
                                        <p:cTn id="13" dur="500"/>
                                        <p:tgtEl>
                                          <p:spTgt spid="2162694">
                                            <p:txEl>
                                              <p:pRg st="8" end="8"/>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2162694">
                                            <p:txEl>
                                              <p:pRg st="9" end="9"/>
                                            </p:txEl>
                                          </p:spTgt>
                                        </p:tgtEl>
                                        <p:attrNameLst>
                                          <p:attrName>style.visibility</p:attrName>
                                        </p:attrNameLst>
                                      </p:cBhvr>
                                      <p:to>
                                        <p:strVal val="visible"/>
                                      </p:to>
                                    </p:set>
                                    <p:animEffect transition="in" filter="fade">
                                      <p:cBhvr>
                                        <p:cTn id="16" dur="500"/>
                                        <p:tgtEl>
                                          <p:spTgt spid="2162694">
                                            <p:txEl>
                                              <p:pRg st="9" end="9"/>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2162694">
                                            <p:txEl>
                                              <p:pRg st="10" end="10"/>
                                            </p:txEl>
                                          </p:spTgt>
                                        </p:tgtEl>
                                        <p:attrNameLst>
                                          <p:attrName>style.visibility</p:attrName>
                                        </p:attrNameLst>
                                      </p:cBhvr>
                                      <p:to>
                                        <p:strVal val="visible"/>
                                      </p:to>
                                    </p:set>
                                    <p:animEffect transition="in" filter="fade">
                                      <p:cBhvr>
                                        <p:cTn id="19" dur="500"/>
                                        <p:tgtEl>
                                          <p:spTgt spid="2162694">
                                            <p:txEl>
                                              <p:pRg st="10" end="10"/>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2162694">
                                            <p:txEl>
                                              <p:pRg st="11" end="11"/>
                                            </p:txEl>
                                          </p:spTgt>
                                        </p:tgtEl>
                                        <p:attrNameLst>
                                          <p:attrName>style.visibility</p:attrName>
                                        </p:attrNameLst>
                                      </p:cBhvr>
                                      <p:to>
                                        <p:strVal val="visible"/>
                                      </p:to>
                                    </p:set>
                                    <p:animEffect transition="in" filter="fade">
                                      <p:cBhvr>
                                        <p:cTn id="22" dur="500"/>
                                        <p:tgtEl>
                                          <p:spTgt spid="2162694">
                                            <p:txEl>
                                              <p:pRg st="11" end="1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162694">
                                            <p:txEl>
                                              <p:pRg st="13" end="13"/>
                                            </p:txEl>
                                          </p:spTgt>
                                        </p:tgtEl>
                                        <p:attrNameLst>
                                          <p:attrName>style.visibility</p:attrName>
                                        </p:attrNameLst>
                                      </p:cBhvr>
                                      <p:to>
                                        <p:strVal val="visible"/>
                                      </p:to>
                                    </p:set>
                                    <p:animEffect transition="in" filter="fade">
                                      <p:cBhvr>
                                        <p:cTn id="27" dur="500"/>
                                        <p:tgtEl>
                                          <p:spTgt spid="2162694">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15142</TotalTime>
  <Words>3210</Words>
  <Application>Microsoft Office PowerPoint</Application>
  <PresentationFormat>On-screen Show (16:9)</PresentationFormat>
  <Paragraphs>456</Paragraphs>
  <Slides>59</Slides>
  <Notes>54</Notes>
  <HiddenSlides>0</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2</vt:i4>
      </vt:variant>
      <vt:variant>
        <vt:lpstr>Slide Titles</vt:lpstr>
      </vt:variant>
      <vt:variant>
        <vt:i4>59</vt:i4>
      </vt:variant>
    </vt:vector>
  </HeadingPairs>
  <TitlesOfParts>
    <vt:vector size="70" baseType="lpstr">
      <vt:lpstr>Arial</vt:lpstr>
      <vt:lpstr>Calibri</vt:lpstr>
      <vt:lpstr>Comic Sans MS</vt:lpstr>
      <vt:lpstr>Impact</vt:lpstr>
      <vt:lpstr>Lora</vt:lpstr>
      <vt:lpstr>Tahoma</vt:lpstr>
      <vt:lpstr>Times New Roman</vt:lpstr>
      <vt:lpstr>Wingdings</vt:lpstr>
      <vt:lpstr>Office Theme</vt:lpstr>
      <vt:lpstr>Equation</vt:lpstr>
      <vt:lpstr>Document</vt:lpstr>
      <vt:lpstr>Class 2: Linear Programming</vt:lpstr>
      <vt:lpstr>Berlin Airlift</vt:lpstr>
      <vt:lpstr>Berlin Airlift</vt:lpstr>
      <vt:lpstr>Berlin Airlift</vt:lpstr>
      <vt:lpstr>Berlin Airlift</vt:lpstr>
      <vt:lpstr>Linear Programming: What is it?</vt:lpstr>
      <vt:lpstr>Linear Programming: Why Significant?</vt:lpstr>
      <vt:lpstr>Part of Quantitative Tool-Kit</vt:lpstr>
      <vt:lpstr>The Decade of the 70’s</vt:lpstr>
      <vt:lpstr>The Decade of the 80’s</vt:lpstr>
      <vt:lpstr>The Decade of the 90’s</vt:lpstr>
      <vt:lpstr>LP Progress 1988 - 2004</vt:lpstr>
      <vt:lpstr>LP Progress– Still Going in 2022</vt:lpstr>
      <vt:lpstr>LP Progress– and continues…</vt:lpstr>
      <vt:lpstr>Today… Used Everywhere</vt:lpstr>
      <vt:lpstr>Linear Programming is Effective</vt:lpstr>
      <vt:lpstr>Let’s Take a Break:  Reminder of where we are going…</vt:lpstr>
      <vt:lpstr>Linear Programming  (and Optimization Defined)</vt:lpstr>
      <vt:lpstr>Linear Programming  (and Optimization Defined)</vt:lpstr>
      <vt:lpstr>Linear Programming  (and Optimization Defined)</vt:lpstr>
      <vt:lpstr>Linear Programming  (and Optimization Defined)</vt:lpstr>
      <vt:lpstr>In Business, to run optimization, you need a model</vt:lpstr>
      <vt:lpstr>In Business, to run optimization, you need a model</vt:lpstr>
      <vt:lpstr>In Business, to run optimization, you need a model</vt:lpstr>
      <vt:lpstr>In Business, to run optimization, you need a model</vt:lpstr>
      <vt:lpstr>A Good Book on Models in an Organization</vt:lpstr>
      <vt:lpstr>How Do you Create a Linear Programming Optimization Model?</vt:lpstr>
      <vt:lpstr>Worth Repeating:  The Components of an Optimization Problem </vt:lpstr>
      <vt:lpstr>Notes About Linear Programs</vt:lpstr>
      <vt:lpstr>How does Optimization Work?</vt:lpstr>
      <vt:lpstr>Linear Programming Basics: Example of a Small Brewery</vt:lpstr>
      <vt:lpstr>PowerPoint Presentation</vt:lpstr>
      <vt:lpstr>Raw Material Constraints</vt:lpstr>
      <vt:lpstr>Geometry of the Constraints</vt:lpstr>
      <vt:lpstr>Geometry of the Constraints: Feasible Points</vt:lpstr>
      <vt:lpstr>All Raw Material Constraints</vt:lpstr>
      <vt:lpstr>All Raw Material Constraints:  Feasible Points</vt:lpstr>
      <vt:lpstr>All Raw Material Constraints:  Feasible Region</vt:lpstr>
      <vt:lpstr>How much Ale and Beer do we make?</vt:lpstr>
      <vt:lpstr>Geometric View for Making a Profit Of $442</vt:lpstr>
      <vt:lpstr>More Profit Curves</vt:lpstr>
      <vt:lpstr>Formal Mathematical Model  of the Brewery Problem</vt:lpstr>
      <vt:lpstr>Linear Programming Terms</vt:lpstr>
      <vt:lpstr>Feasible Region of Brewery Problem</vt:lpstr>
      <vt:lpstr>Note that the Maximum Profit Occurs at an “Extreme Point”  (a Corner)</vt:lpstr>
      <vt:lpstr>Extreme Points</vt:lpstr>
      <vt:lpstr>Structure of Linear Programs</vt:lpstr>
      <vt:lpstr>Solving Linear Programs</vt:lpstr>
      <vt:lpstr>Simplex Method In Action</vt:lpstr>
      <vt:lpstr>Simplex Method In Action</vt:lpstr>
      <vt:lpstr>Solving Linear Programs in Excel Using OpenSolver</vt:lpstr>
      <vt:lpstr>Formulating Linear Programming Models</vt:lpstr>
      <vt:lpstr>Homework Preview</vt:lpstr>
      <vt:lpstr>Shift Scheduling Model</vt:lpstr>
      <vt:lpstr>Blending Model</vt:lpstr>
      <vt:lpstr>Blending Model – Data</vt:lpstr>
      <vt:lpstr>Blending Model – Special Constraints</vt:lpstr>
      <vt:lpstr>Cutting Stock Model</vt:lpstr>
      <vt:lpstr>End of Section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Geraldo Rivera</dc:creator>
  <cp:lastModifiedBy>Michael</cp:lastModifiedBy>
  <cp:revision>131</cp:revision>
  <dcterms:created xsi:type="dcterms:W3CDTF">2015-07-21T16:44:10Z</dcterms:created>
  <dcterms:modified xsi:type="dcterms:W3CDTF">2023-09-05T16:58:32Z</dcterms:modified>
</cp:coreProperties>
</file>